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slideshow.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4"/>
  </p:notesMasterIdLst>
  <p:sldIdLst>
    <p:sldId id="299" r:id="rId2"/>
    <p:sldId id="300" r:id="rId3"/>
    <p:sldId id="322" r:id="rId4"/>
    <p:sldId id="324" r:id="rId5"/>
    <p:sldId id="327" r:id="rId6"/>
    <p:sldId id="328" r:id="rId7"/>
    <p:sldId id="323" r:id="rId8"/>
    <p:sldId id="329" r:id="rId9"/>
    <p:sldId id="330" r:id="rId10"/>
    <p:sldId id="325" r:id="rId11"/>
    <p:sldId id="331" r:id="rId12"/>
    <p:sldId id="333" r:id="rId13"/>
    <p:sldId id="326" r:id="rId14"/>
    <p:sldId id="335" r:id="rId15"/>
    <p:sldId id="334" r:id="rId16"/>
    <p:sldId id="336" r:id="rId17"/>
    <p:sldId id="337" r:id="rId18"/>
    <p:sldId id="338" r:id="rId19"/>
    <p:sldId id="339" r:id="rId20"/>
    <p:sldId id="341" r:id="rId21"/>
    <p:sldId id="340" r:id="rId22"/>
    <p:sldId id="342" r:id="rId23"/>
    <p:sldId id="343" r:id="rId24"/>
    <p:sldId id="344" r:id="rId25"/>
    <p:sldId id="345" r:id="rId26"/>
    <p:sldId id="346" r:id="rId27"/>
    <p:sldId id="347" r:id="rId28"/>
    <p:sldId id="348" r:id="rId29"/>
    <p:sldId id="354" r:id="rId30"/>
    <p:sldId id="353" r:id="rId31"/>
    <p:sldId id="349" r:id="rId32"/>
    <p:sldId id="350" r:id="rId33"/>
  </p:sldIdLst>
  <p:sldSz cx="9906000" cy="6858000" type="A4"/>
  <p:notesSz cx="7104063" cy="10234613"/>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33CC"/>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515" autoAdjust="0"/>
    <p:restoredTop sz="90053" autoAdjust="0"/>
  </p:normalViewPr>
  <p:slideViewPr>
    <p:cSldViewPr>
      <p:cViewPr>
        <p:scale>
          <a:sx n="60" d="100"/>
          <a:sy n="60" d="100"/>
        </p:scale>
        <p:origin x="-1200" y="-132"/>
      </p:cViewPr>
      <p:guideLst>
        <p:guide orient="horz" pos="2160"/>
        <p:guide pos="312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26.wav>
</file>

<file path=ppt/media/audio27.wav>
</file>

<file path=ppt/media/audio28.wav>
</file>

<file path=ppt/media/audio29.wav>
</file>

<file path=ppt/media/audio3.wav>
</file>

<file path=ppt/media/audio30.wav>
</file>

<file path=ppt/media/audio31.wav>
</file>

<file path=ppt/media/audio32.wav>
</file>

<file path=ppt/media/audio4.wav>
</file>

<file path=ppt/media/audio5.wav>
</file>

<file path=ppt/media/audio6.wav>
</file>

<file path=ppt/media/audio7.wav>
</file>

<file path=ppt/media/audio8.wav>
</file>

<file path=ppt/media/audio9.wav>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4025900" y="0"/>
            <a:ext cx="3078163" cy="511175"/>
          </a:xfrm>
          <a:prstGeom prst="rect">
            <a:avLst/>
          </a:prstGeom>
        </p:spPr>
        <p:txBody>
          <a:bodyPr vert="horz" lIns="99075" tIns="49538" rIns="99075" bIns="49538" rtlCol="1"/>
          <a:lstStyle>
            <a:lvl1pPr algn="r" fontAlgn="auto">
              <a:spcBef>
                <a:spcPts val="0"/>
              </a:spcBef>
              <a:spcAft>
                <a:spcPts val="0"/>
              </a:spcAft>
              <a:defRPr sz="1300">
                <a:latin typeface="+mn-lt"/>
                <a:cs typeface="+mn-cs"/>
              </a:defRPr>
            </a:lvl1pPr>
          </a:lstStyle>
          <a:p>
            <a:pPr>
              <a:defRPr/>
            </a:pPr>
            <a:endParaRPr lang="ar-SA"/>
          </a:p>
        </p:txBody>
      </p:sp>
      <p:sp>
        <p:nvSpPr>
          <p:cNvPr id="3" name="عنصر نائب للتاريخ 2"/>
          <p:cNvSpPr>
            <a:spLocks noGrp="1"/>
          </p:cNvSpPr>
          <p:nvPr>
            <p:ph type="dt" idx="1"/>
          </p:nvPr>
        </p:nvSpPr>
        <p:spPr>
          <a:xfrm>
            <a:off x="1588" y="0"/>
            <a:ext cx="3078162" cy="511175"/>
          </a:xfrm>
          <a:prstGeom prst="rect">
            <a:avLst/>
          </a:prstGeom>
        </p:spPr>
        <p:txBody>
          <a:bodyPr vert="horz" lIns="99075" tIns="49538" rIns="99075" bIns="49538" rtlCol="1"/>
          <a:lstStyle>
            <a:lvl1pPr algn="l" fontAlgn="auto">
              <a:spcBef>
                <a:spcPts val="0"/>
              </a:spcBef>
              <a:spcAft>
                <a:spcPts val="0"/>
              </a:spcAft>
              <a:defRPr sz="1300" smtClean="0">
                <a:latin typeface="+mn-lt"/>
                <a:cs typeface="+mn-cs"/>
              </a:defRPr>
            </a:lvl1pPr>
          </a:lstStyle>
          <a:p>
            <a:pPr>
              <a:defRPr/>
            </a:pPr>
            <a:fld id="{6E842543-DBA8-480D-BEDC-49068E9920DA}" type="datetimeFigureOut">
              <a:rPr lang="ar-SA"/>
              <a:pPr>
                <a:defRPr/>
              </a:pPr>
              <a:t>12/08/1442</a:t>
            </a:fld>
            <a:endParaRPr lang="ar-SA"/>
          </a:p>
        </p:txBody>
      </p:sp>
      <p:sp>
        <p:nvSpPr>
          <p:cNvPr id="4" name="عنصر نائب لصورة الشريحة 3"/>
          <p:cNvSpPr>
            <a:spLocks noGrp="1" noRot="1" noChangeAspect="1"/>
          </p:cNvSpPr>
          <p:nvPr>
            <p:ph type="sldImg" idx="2"/>
          </p:nvPr>
        </p:nvSpPr>
        <p:spPr>
          <a:xfrm>
            <a:off x="781050" y="768350"/>
            <a:ext cx="5541963" cy="3836988"/>
          </a:xfrm>
          <a:prstGeom prst="rect">
            <a:avLst/>
          </a:prstGeom>
          <a:noFill/>
          <a:ln w="12700">
            <a:solidFill>
              <a:prstClr val="black"/>
            </a:solidFill>
          </a:ln>
        </p:spPr>
        <p:txBody>
          <a:bodyPr vert="horz" lIns="99075" tIns="49538" rIns="99075" bIns="49538" rtlCol="1" anchor="ctr"/>
          <a:lstStyle/>
          <a:p>
            <a:pPr lvl="0"/>
            <a:endParaRPr lang="ar-SA" noProof="0"/>
          </a:p>
        </p:txBody>
      </p:sp>
      <p:sp>
        <p:nvSpPr>
          <p:cNvPr id="5" name="عنصر نائب للملاحظات 4"/>
          <p:cNvSpPr>
            <a:spLocks noGrp="1"/>
          </p:cNvSpPr>
          <p:nvPr>
            <p:ph type="body" sz="quarter" idx="3"/>
          </p:nvPr>
        </p:nvSpPr>
        <p:spPr>
          <a:xfrm>
            <a:off x="711200" y="4860925"/>
            <a:ext cx="5683250" cy="4605338"/>
          </a:xfrm>
          <a:prstGeom prst="rect">
            <a:avLst/>
          </a:prstGeom>
        </p:spPr>
        <p:txBody>
          <a:bodyPr vert="horz" wrap="square" lIns="99075" tIns="49538" rIns="99075" bIns="49538" numCol="1" anchor="t" anchorCtr="0" compatLnSpc="1">
            <a:prstTxWarp prst="textNoShape">
              <a:avLst/>
            </a:prstTxWarp>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p>
        </p:txBody>
      </p:sp>
      <p:sp>
        <p:nvSpPr>
          <p:cNvPr id="6" name="عنصر نائب للتذييل 5"/>
          <p:cNvSpPr>
            <a:spLocks noGrp="1"/>
          </p:cNvSpPr>
          <p:nvPr>
            <p:ph type="ftr" sz="quarter" idx="4"/>
          </p:nvPr>
        </p:nvSpPr>
        <p:spPr>
          <a:xfrm>
            <a:off x="4025900" y="9721850"/>
            <a:ext cx="3078163" cy="511175"/>
          </a:xfrm>
          <a:prstGeom prst="rect">
            <a:avLst/>
          </a:prstGeom>
        </p:spPr>
        <p:txBody>
          <a:bodyPr vert="horz" lIns="99075" tIns="49538" rIns="99075" bIns="49538" rtlCol="1" anchor="b"/>
          <a:lstStyle>
            <a:lvl1pPr algn="r" fontAlgn="auto">
              <a:spcBef>
                <a:spcPts val="0"/>
              </a:spcBef>
              <a:spcAft>
                <a:spcPts val="0"/>
              </a:spcAft>
              <a:defRPr sz="1300">
                <a:latin typeface="+mn-lt"/>
                <a:cs typeface="+mn-cs"/>
              </a:defRPr>
            </a:lvl1pPr>
          </a:lstStyle>
          <a:p>
            <a:pPr>
              <a:defRPr/>
            </a:pPr>
            <a:endParaRPr lang="ar-SA"/>
          </a:p>
        </p:txBody>
      </p:sp>
      <p:sp>
        <p:nvSpPr>
          <p:cNvPr id="7" name="عنصر نائب لرقم الشريحة 6"/>
          <p:cNvSpPr>
            <a:spLocks noGrp="1"/>
          </p:cNvSpPr>
          <p:nvPr>
            <p:ph type="sldNum" sz="quarter" idx="5"/>
          </p:nvPr>
        </p:nvSpPr>
        <p:spPr>
          <a:xfrm>
            <a:off x="1588" y="9721850"/>
            <a:ext cx="3078162" cy="511175"/>
          </a:xfrm>
          <a:prstGeom prst="rect">
            <a:avLst/>
          </a:prstGeom>
        </p:spPr>
        <p:txBody>
          <a:bodyPr vert="horz" lIns="99075" tIns="49538" rIns="99075" bIns="49538" rtlCol="1" anchor="b"/>
          <a:lstStyle>
            <a:lvl1pPr algn="l" fontAlgn="auto">
              <a:spcBef>
                <a:spcPts val="0"/>
              </a:spcBef>
              <a:spcAft>
                <a:spcPts val="0"/>
              </a:spcAft>
              <a:defRPr sz="1300" smtClean="0">
                <a:latin typeface="+mn-lt"/>
                <a:cs typeface="+mn-cs"/>
              </a:defRPr>
            </a:lvl1pPr>
          </a:lstStyle>
          <a:p>
            <a:pPr>
              <a:defRPr/>
            </a:pPr>
            <a:fld id="{160E8B2A-92D0-482C-A667-5683142983DD}" type="slidenum">
              <a:rPr lang="ar-SA"/>
              <a:pPr>
                <a:defRPr/>
              </a:pPr>
              <a:t>‹#›</a:t>
            </a:fld>
            <a:endParaRPr lang="ar-SA"/>
          </a:p>
        </p:txBody>
      </p:sp>
    </p:spTree>
    <p:extLst>
      <p:ext uri="{BB962C8B-B14F-4D97-AF65-F5344CB8AC3E}">
        <p14:creationId xmlns:p14="http://schemas.microsoft.com/office/powerpoint/2010/main" val="2684999675"/>
      </p:ext>
    </p:extLst>
  </p:cSld>
  <p:clrMap bg1="lt1" tx1="dk1" bg2="lt2" tx2="dk2" accent1="accent1" accent2="accent2" accent3="accent3" accent4="accent4" accent5="accent5" accent6="accent6" hlink="hlink" folHlink="folHlink"/>
  <p:notesStyle>
    <a:lvl1pPr algn="r" rtl="1" fontAlgn="base">
      <a:spcBef>
        <a:spcPct val="30000"/>
      </a:spcBef>
      <a:spcAft>
        <a:spcPct val="0"/>
      </a:spcAft>
      <a:defRPr sz="1200" kern="1200">
        <a:solidFill>
          <a:schemeClr val="tx1"/>
        </a:solidFill>
        <a:latin typeface="+mn-lt"/>
        <a:ea typeface="+mn-ea"/>
        <a:cs typeface="Arial" pitchFamily="34" charset="0"/>
      </a:defRPr>
    </a:lvl1pPr>
    <a:lvl2pPr marL="457200" algn="r" rtl="1" fontAlgn="base">
      <a:spcBef>
        <a:spcPct val="30000"/>
      </a:spcBef>
      <a:spcAft>
        <a:spcPct val="0"/>
      </a:spcAft>
      <a:defRPr sz="1200" kern="1200">
        <a:solidFill>
          <a:schemeClr val="tx1"/>
        </a:solidFill>
        <a:latin typeface="+mn-lt"/>
        <a:ea typeface="+mn-ea"/>
        <a:cs typeface="Arial" pitchFamily="34" charset="0"/>
      </a:defRPr>
    </a:lvl2pPr>
    <a:lvl3pPr marL="914400" algn="r" rtl="1" fontAlgn="base">
      <a:spcBef>
        <a:spcPct val="30000"/>
      </a:spcBef>
      <a:spcAft>
        <a:spcPct val="0"/>
      </a:spcAft>
      <a:defRPr sz="1200" kern="1200">
        <a:solidFill>
          <a:schemeClr val="tx1"/>
        </a:solidFill>
        <a:latin typeface="+mn-lt"/>
        <a:ea typeface="+mn-ea"/>
        <a:cs typeface="Arial" pitchFamily="34" charset="0"/>
      </a:defRPr>
    </a:lvl3pPr>
    <a:lvl4pPr marL="1371600" algn="r" rtl="1" fontAlgn="base">
      <a:spcBef>
        <a:spcPct val="30000"/>
      </a:spcBef>
      <a:spcAft>
        <a:spcPct val="0"/>
      </a:spcAft>
      <a:defRPr sz="1200" kern="1200">
        <a:solidFill>
          <a:schemeClr val="tx1"/>
        </a:solidFill>
        <a:latin typeface="+mn-lt"/>
        <a:ea typeface="+mn-ea"/>
        <a:cs typeface="Arial" pitchFamily="34" charset="0"/>
      </a:defRPr>
    </a:lvl4pPr>
    <a:lvl5pPr marL="1828800" algn="r" rtl="1" fontAlgn="base">
      <a:spcBef>
        <a:spcPct val="30000"/>
      </a:spcBef>
      <a:spcAft>
        <a:spcPct val="0"/>
      </a:spcAft>
      <a:defRPr sz="1200" kern="1200">
        <a:solidFill>
          <a:schemeClr val="tx1"/>
        </a:solidFill>
        <a:latin typeface="+mn-lt"/>
        <a:ea typeface="+mn-ea"/>
        <a:cs typeface="Arial"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عنصر نائب لصورة الشريحة 1"/>
          <p:cNvSpPr>
            <a:spLocks noGrp="1" noRot="1" noChangeAspect="1" noTextEdit="1"/>
          </p:cNvSpPr>
          <p:nvPr>
            <p:ph type="sldImg"/>
          </p:nvPr>
        </p:nvSpPr>
        <p:spPr bwMode="auto">
          <a:xfrm>
            <a:off x="404813" y="247650"/>
            <a:ext cx="6294437" cy="43576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6" name="عنصر نائب للملاحظات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ar-SA" smtClean="0"/>
          </a:p>
        </p:txBody>
      </p:sp>
      <p:sp>
        <p:nvSpPr>
          <p:cNvPr id="6147" name="عنصر نائب لرقم الشريحة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521EF823-3BE1-4FDA-9F71-306C51377DF4}" type="slidenum">
              <a:rPr lang="ar-SA"/>
              <a:pPr fontAlgn="base">
                <a:spcBef>
                  <a:spcPct val="0"/>
                </a:spcBef>
                <a:spcAft>
                  <a:spcPct val="0"/>
                </a:spcAft>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2560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E437FEE2-02D5-4F14-8976-2270081379EA}" type="slidenum">
              <a:rPr lang="ar-SA"/>
              <a:pPr fontAlgn="base">
                <a:spcBef>
                  <a:spcPct val="0"/>
                </a:spcBef>
                <a:spcAft>
                  <a:spcPct val="0"/>
                </a:spcAft>
              </a:pPr>
              <a:t>11</a:t>
            </a:fld>
            <a:endParaRPr lang="ar-S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حيث أن كل طالب يمكنه دراسة على الاقل مادة دراسية (قيد مشاركة إلزامي قيمته 1) أو أكثر من مادة (</a:t>
            </a:r>
            <a:r>
              <a:rPr lang="en-US"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نتحصل منها على "1..</a:t>
            </a:r>
            <a:r>
              <a:rPr lang="en-GB"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وأن كل مادة دراسية قد لا يدرسها أي طالب (قيد مشاركة إختياري قيمته </a:t>
            </a:r>
            <a:r>
              <a:rPr lang="en-GB" smtClean="0">
                <a:latin typeface="Traditional Arabic" pitchFamily="18" charset="-78"/>
                <a:cs typeface="Traditional Arabic" pitchFamily="18" charset="-78"/>
              </a:rPr>
              <a:t>0</a:t>
            </a:r>
            <a:r>
              <a:rPr lang="ar-SA" smtClean="0">
                <a:latin typeface="Traditional Arabic" pitchFamily="18" charset="-78"/>
                <a:cs typeface="Traditional Arabic" pitchFamily="18" charset="-78"/>
              </a:rPr>
              <a:t>) أو تُدرس من أكثر من طالب (</a:t>
            </a:r>
            <a:r>
              <a:rPr lang="en-US"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نتحصل منها على "0..</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وبالتالي بأخذ أعلى قيمة في كلا الجانبين "0..</a:t>
            </a:r>
            <a:r>
              <a:rPr lang="en-GB" b="1"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 "1..</a:t>
            </a:r>
            <a:r>
              <a:rPr lang="en-GB" b="1"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لنتحصل على العلاقة من نوع العديد إلى العديد (</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a:t>
            </a:r>
            <a:r>
              <a:rPr lang="en-GB"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a:t>
            </a:r>
            <a:endParaRPr lang="en-US" smtClean="0">
              <a:latin typeface="Traditional Arabic" pitchFamily="18" charset="-78"/>
              <a:cs typeface="Traditional Arabic" pitchFamily="18" charset="-78"/>
            </a:endParaRPr>
          </a:p>
          <a:p>
            <a:pPr>
              <a:spcBef>
                <a:spcPct val="0"/>
              </a:spcBef>
            </a:pPr>
            <a:endParaRPr lang="en-US" smtClean="0"/>
          </a:p>
        </p:txBody>
      </p:sp>
      <p:sp>
        <p:nvSpPr>
          <p:cNvPr id="2765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88DF2D09-75FE-4F2E-BB0C-9A5CF5A64EC7}" type="slidenum">
              <a:rPr lang="ar-SA"/>
              <a:pPr fontAlgn="base">
                <a:spcBef>
                  <a:spcPct val="0"/>
                </a:spcBef>
                <a:spcAft>
                  <a:spcPct val="0"/>
                </a:spcAft>
              </a:pPr>
              <a:t>12</a:t>
            </a:fld>
            <a:endParaRPr lang="ar-S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2969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539A64B7-E8B4-41E2-B169-34F30F557547}" type="slidenum">
              <a:rPr lang="ar-SA"/>
              <a:pPr fontAlgn="base">
                <a:spcBef>
                  <a:spcPct val="0"/>
                </a:spcBef>
                <a:spcAft>
                  <a:spcPct val="0"/>
                </a:spcAft>
              </a:pPr>
              <a:t>13</a:t>
            </a:fld>
            <a:endParaRPr lang="ar-S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3174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989E39CB-183F-4429-8CF8-9BD5774A174F}" type="slidenum">
              <a:rPr lang="ar-SA"/>
              <a:pPr fontAlgn="base">
                <a:spcBef>
                  <a:spcPct val="0"/>
                </a:spcBef>
                <a:spcAft>
                  <a:spcPct val="0"/>
                </a:spcAft>
              </a:pPr>
              <a:t>14</a:t>
            </a:fld>
            <a:endParaRPr lang="ar-S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337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F508C6F5-3F05-426D-9978-F7024C4AC104}" type="slidenum">
              <a:rPr lang="ar-SA"/>
              <a:pPr fontAlgn="base">
                <a:spcBef>
                  <a:spcPct val="0"/>
                </a:spcBef>
                <a:spcAft>
                  <a:spcPct val="0"/>
                </a:spcAft>
              </a:pPr>
              <a:t>15</a:t>
            </a:fld>
            <a:endParaRPr lang="ar-S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حيث أن الموظف يتزوج من موظفة واحدة (واحد 1) والبعض الاخر لا يتزوج (قيد مشاركة اختياري قيمته 0)، فإننا نتحصل "0..1"، وأن الموظفة قد لا تتزوج من موظف (قيد مشاركة اختياري قيمته 0) أو تتزوج موظف واحد فقط (1)، فإننا نتحصل "0..1". وبالتالي بأخذ أعلى قيمة في كلا الجانبين "0..</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و"0..</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لنتحصل منهم على نوع العلاقة واحد إلى واحد (1 : 1).</a:t>
            </a:r>
            <a:endParaRPr lang="en-US" smtClean="0">
              <a:latin typeface="Traditional Arabic" pitchFamily="18" charset="-78"/>
              <a:cs typeface="Traditional Arabic" pitchFamily="18" charset="-78"/>
            </a:endParaRPr>
          </a:p>
          <a:p>
            <a:pPr>
              <a:spcBef>
                <a:spcPct val="0"/>
              </a:spcBef>
            </a:pPr>
            <a:endParaRPr lang="en-US" smtClean="0"/>
          </a:p>
        </p:txBody>
      </p:sp>
      <p:sp>
        <p:nvSpPr>
          <p:cNvPr id="358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B5296736-F6D7-4AFB-8365-65175674E09C}" type="slidenum">
              <a:rPr lang="ar-SA"/>
              <a:pPr fontAlgn="base">
                <a:spcBef>
                  <a:spcPct val="0"/>
                </a:spcBef>
                <a:spcAft>
                  <a:spcPct val="0"/>
                </a:spcAft>
              </a:pPr>
              <a:t>16</a:t>
            </a:fld>
            <a:endParaRPr lang="ar-S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378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F20E0F02-9B42-4FF1-8613-E8AB906F7742}" type="slidenum">
              <a:rPr lang="ar-SA"/>
              <a:pPr fontAlgn="base">
                <a:spcBef>
                  <a:spcPct val="0"/>
                </a:spcBef>
                <a:spcAft>
                  <a:spcPct val="0"/>
                </a:spcAft>
              </a:pPr>
              <a:t>17</a:t>
            </a:fld>
            <a:endParaRPr lang="ar-S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399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245BDA38-EA0F-4435-9745-E4D72E33E385}" type="slidenum">
              <a:rPr lang="ar-SA"/>
              <a:pPr fontAlgn="base">
                <a:spcBef>
                  <a:spcPct val="0"/>
                </a:spcBef>
                <a:spcAft>
                  <a:spcPct val="0"/>
                </a:spcAft>
              </a:pPr>
              <a:t>18</a:t>
            </a:fld>
            <a:endParaRPr lang="ar-S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19.4، حيث أن أحد أعضاء هيئة التدريس قد لا يُشرف (قيد مشاركة اختياري قيمته 0) أو يشرف على أكثر من أستاذ (</a:t>
            </a:r>
            <a:r>
              <a:rPr lang="en-US"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وبالتالي نتحصل على "0..</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في أحد جانبي الكيان، وأن عضو هيئة التدريس قد لا يشرف عليه عضو هيئة تدريس (قيد مشاركة اختياري قيمته 0) أو يشرف عليه عضو هيئة تدريس (واحد 1)، بالتالي نتحصل على "0..1" بجانب الكيان من الجهة الاخرى. نشير إلى هذا النوع من العلاقات كواحد إلى العديد، وذلك بأخذ أعلى قيمة في كلا الجانبين "0..</a:t>
            </a:r>
            <a:r>
              <a:rPr lang="en-GB" b="1"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 "0..</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لنتحصل على نوع العلاقة واحد إلى العديد (1 : </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a:t>
            </a:r>
            <a:endParaRPr lang="en-US" smtClean="0">
              <a:latin typeface="Traditional Arabic" pitchFamily="18" charset="-78"/>
              <a:cs typeface="Traditional Arabic" pitchFamily="18" charset="-78"/>
            </a:endParaRPr>
          </a:p>
          <a:p>
            <a:pPr>
              <a:spcBef>
                <a:spcPct val="0"/>
              </a:spcBef>
            </a:pPr>
            <a:endParaRPr lang="en-US" smtClean="0"/>
          </a:p>
        </p:txBody>
      </p:sp>
      <p:sp>
        <p:nvSpPr>
          <p:cNvPr id="419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810C325B-1834-497D-B293-F0D64662ADBC}" type="slidenum">
              <a:rPr lang="ar-SA"/>
              <a:pPr fontAlgn="base">
                <a:spcBef>
                  <a:spcPct val="0"/>
                </a:spcBef>
                <a:spcAft>
                  <a:spcPct val="0"/>
                </a:spcAft>
              </a:pPr>
              <a:t>19</a:t>
            </a:fld>
            <a:endParaRPr lang="ar-S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440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99F83904-C27C-48C2-B7D1-C6B52C8D8923}" type="slidenum">
              <a:rPr lang="ar-SA"/>
              <a:pPr fontAlgn="base">
                <a:spcBef>
                  <a:spcPct val="0"/>
                </a:spcBef>
                <a:spcAft>
                  <a:spcPct val="0"/>
                </a:spcAft>
              </a:pPr>
              <a:t>20</a:t>
            </a:fld>
            <a:endParaRPr lang="ar-S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92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42EEABDA-E1E2-4B5F-8392-3E925281131E}" type="slidenum">
              <a:rPr lang="ar-SA"/>
              <a:pPr fontAlgn="base">
                <a:spcBef>
                  <a:spcPct val="0"/>
                </a:spcBef>
                <a:spcAft>
                  <a:spcPct val="0"/>
                </a:spcAft>
              </a:pPr>
              <a:t>3</a:t>
            </a:fld>
            <a:endParaRPr lang="ar-S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4608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CA72F5C1-86B9-4811-AFEB-0B8B24C1D72A}" type="slidenum">
              <a:rPr lang="ar-SA"/>
              <a:pPr fontAlgn="base">
                <a:spcBef>
                  <a:spcPct val="0"/>
                </a:spcBef>
                <a:spcAft>
                  <a:spcPct val="0"/>
                </a:spcAft>
              </a:pPr>
              <a:t>21</a:t>
            </a:fld>
            <a:endParaRPr lang="ar-SA"/>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أن كل طبيب قد لا يعالج طبيب (قيد مشاركة اختياري وقيمته تساوي 0) أو يمكنه معالجة طبيب أو أكثر </a:t>
            </a:r>
            <a:r>
              <a:rPr lang="en-US"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وبالتالي فإننا نضع "0 .. </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بجانب أحد جوانب الكيان، ولتمثيل أن كل طبيب قد لا يعالجه أي طبيب (قيد مشاركة اختياري وقيمته تساوي 0) أو يعالجه أكثر من طبيب </a:t>
            </a:r>
            <a:r>
              <a:rPr lang="en-US"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فإننا نضع "0 .. </a:t>
            </a:r>
            <a:r>
              <a:rPr lang="en-GB"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بجوار الكيان من الجانب الاخر. وبالتالي بأخذ أعلى قيمة في كلا الجانبين "0..</a:t>
            </a:r>
            <a:r>
              <a:rPr lang="en-GB" b="1"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 "0..</a:t>
            </a:r>
            <a:r>
              <a:rPr lang="en-GB" b="1"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 لنتحصل على العديد إلى العديد، (</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a:t>
            </a:r>
            <a:r>
              <a:rPr lang="en-GB" smtClean="0">
                <a:latin typeface="Traditional Arabic" pitchFamily="18" charset="-78"/>
                <a:cs typeface="Traditional Arabic" pitchFamily="18" charset="-78"/>
              </a:rPr>
              <a:t>M</a:t>
            </a:r>
            <a:r>
              <a:rPr lang="ar-SA" smtClean="0">
                <a:latin typeface="Traditional Arabic" pitchFamily="18" charset="-78"/>
                <a:cs typeface="Traditional Arabic" pitchFamily="18" charset="-78"/>
              </a:rPr>
              <a:t>).</a:t>
            </a:r>
            <a:endParaRPr lang="en-US" smtClean="0">
              <a:latin typeface="Traditional Arabic" pitchFamily="18" charset="-78"/>
              <a:cs typeface="Traditional Arabic" pitchFamily="18" charset="-78"/>
            </a:endParaRPr>
          </a:p>
          <a:p>
            <a:pPr>
              <a:spcBef>
                <a:spcPct val="0"/>
              </a:spcBef>
            </a:pPr>
            <a:endParaRPr lang="en-US" smtClean="0"/>
          </a:p>
        </p:txBody>
      </p:sp>
      <p:sp>
        <p:nvSpPr>
          <p:cNvPr id="481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237A0159-7805-4FEB-BC47-21AC00CE4F45}" type="slidenum">
              <a:rPr lang="ar-SA"/>
              <a:pPr fontAlgn="base">
                <a:spcBef>
                  <a:spcPct val="0"/>
                </a:spcBef>
                <a:spcAft>
                  <a:spcPct val="0"/>
                </a:spcAft>
              </a:pPr>
              <a:t>22</a:t>
            </a:fld>
            <a:endParaRPr lang="ar-SA"/>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501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1DADB940-890E-4A49-89A2-CADAF9DA7B67}" type="slidenum">
              <a:rPr lang="ar-SA"/>
              <a:pPr fontAlgn="base">
                <a:spcBef>
                  <a:spcPct val="0"/>
                </a:spcBef>
                <a:spcAft>
                  <a:spcPct val="0"/>
                </a:spcAft>
              </a:pPr>
              <a:t>23</a:t>
            </a:fld>
            <a:endParaRPr lang="ar-SA"/>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522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8F001323-9978-48D8-B6E7-39DB135D5796}" type="slidenum">
              <a:rPr lang="ar-SA"/>
              <a:pPr fontAlgn="base">
                <a:spcBef>
                  <a:spcPct val="0"/>
                </a:spcBef>
                <a:spcAft>
                  <a:spcPct val="0"/>
                </a:spcAft>
              </a:pPr>
              <a:t>24</a:t>
            </a:fld>
            <a:endParaRPr lang="ar-SA"/>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542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68D483B5-B07B-48B5-A871-ED7BB05A6017}" type="slidenum">
              <a:rPr lang="ar-SA"/>
              <a:pPr fontAlgn="base">
                <a:spcBef>
                  <a:spcPct val="0"/>
                </a:spcBef>
                <a:spcAft>
                  <a:spcPct val="0"/>
                </a:spcAft>
              </a:pPr>
              <a:t>25</a:t>
            </a:fld>
            <a:endParaRPr lang="ar-SA"/>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563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076F5492-88D5-4D93-AC23-E07A9F51E9D9}" type="slidenum">
              <a:rPr lang="ar-SA"/>
              <a:pPr fontAlgn="base">
                <a:spcBef>
                  <a:spcPct val="0"/>
                </a:spcBef>
                <a:spcAft>
                  <a:spcPct val="0"/>
                </a:spcAft>
              </a:pPr>
              <a:t>26</a:t>
            </a:fld>
            <a:endParaRPr lang="ar-SA"/>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5837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4B04F4B6-C44C-462B-8AE9-DED946778775}" type="slidenum">
              <a:rPr lang="ar-SA"/>
              <a:pPr fontAlgn="base">
                <a:spcBef>
                  <a:spcPct val="0"/>
                </a:spcBef>
                <a:spcAft>
                  <a:spcPct val="0"/>
                </a:spcAft>
              </a:pPr>
              <a:t>27</a:t>
            </a:fld>
            <a:endParaRPr lang="ar-SA"/>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604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93946DC0-7A7F-41D0-8112-6D3E08B88653}" type="slidenum">
              <a:rPr lang="ar-SA"/>
              <a:pPr fontAlgn="base">
                <a:spcBef>
                  <a:spcPct val="0"/>
                </a:spcBef>
                <a:spcAft>
                  <a:spcPct val="0"/>
                </a:spcAft>
              </a:pPr>
              <a:t>28</a:t>
            </a:fld>
            <a:endParaRPr lang="ar-SA"/>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6246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A294D48E-4666-4747-9BB0-94A04FA5673F}" type="slidenum">
              <a:rPr lang="ar-SA"/>
              <a:pPr fontAlgn="base">
                <a:spcBef>
                  <a:spcPct val="0"/>
                </a:spcBef>
                <a:spcAft>
                  <a:spcPct val="0"/>
                </a:spcAft>
              </a:pPr>
              <a:t>29</a:t>
            </a:fld>
            <a:endParaRPr lang="ar-SA"/>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645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0700398A-3072-4EC6-8C79-7FF6363861E1}" type="slidenum">
              <a:rPr lang="ar-SA"/>
              <a:pPr fontAlgn="base">
                <a:spcBef>
                  <a:spcPct val="0"/>
                </a:spcBef>
                <a:spcAft>
                  <a:spcPct val="0"/>
                </a:spcAft>
              </a:pPr>
              <a:t>30</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126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AC918D26-D1AC-4DEF-BFAE-97F36773BE00}" type="slidenum">
              <a:rPr lang="ar-SA"/>
              <a:pPr fontAlgn="base">
                <a:spcBef>
                  <a:spcPct val="0"/>
                </a:spcBef>
                <a:spcAft>
                  <a:spcPct val="0"/>
                </a:spcAft>
              </a:pPr>
              <a:t>4</a:t>
            </a:fld>
            <a:endParaRPr lang="ar-SA"/>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Slide Image Placeholder 1"/>
          <p:cNvSpPr>
            <a:spLocks noGrp="1" noRot="1" noChangeAspect="1" noTextEdit="1"/>
          </p:cNvSpPr>
          <p:nvPr>
            <p:ph type="sldImg"/>
          </p:nvPr>
        </p:nvSpPr>
        <p:spPr bwMode="auto">
          <a:xfrm>
            <a:off x="404813" y="247650"/>
            <a:ext cx="6294437" cy="43592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spcBef>
                <a:spcPct val="0"/>
              </a:spcBef>
            </a:pPr>
            <a:endParaRPr lang="en-US" smtClean="0"/>
          </a:p>
        </p:txBody>
      </p:sp>
      <p:sp>
        <p:nvSpPr>
          <p:cNvPr id="665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rtl="1" fontAlgn="base">
              <a:spcBef>
                <a:spcPct val="0"/>
              </a:spcBef>
              <a:spcAft>
                <a:spcPct val="0"/>
              </a:spcAft>
            </a:pPr>
            <a:fld id="{93AC17C6-2F1A-4807-A53E-F56964B9E935}" type="slidenum">
              <a:rPr lang="ar-SA">
                <a:latin typeface="Arial" pitchFamily="34" charset="0"/>
              </a:rPr>
              <a:pPr rtl="1" fontAlgn="base">
                <a:spcBef>
                  <a:spcPct val="0"/>
                </a:spcBef>
                <a:spcAft>
                  <a:spcPct val="0"/>
                </a:spcAft>
              </a:pPr>
              <a:t>31</a:t>
            </a:fld>
            <a:endParaRPr lang="en-GB">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33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61C29EB5-3951-4923-AD0A-9A0A0774DC80}" type="slidenum">
              <a:rPr lang="ar-SA"/>
              <a:pPr fontAlgn="base">
                <a:spcBef>
                  <a:spcPct val="0"/>
                </a:spcBef>
                <a:spcAft>
                  <a:spcPct val="0"/>
                </a:spcAft>
              </a:pPr>
              <a:t>5</a:t>
            </a:fld>
            <a:endParaRPr lang="ar-S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نلاحظ أن أحد أعضاء هيئة التدريس يدير قسم 1 فقط ومع وجود خط مفرد بين عضو هيئة التدريس والعلاقة يدير (قيد مشاركة اختياري) قيمته تساوي 0، وبالتالي نتحصل منهما على "0..1". ونلاحظ أن القسم له دائما مدير 1 فقط ومع وجود خط مزدوج بين القسم وعلاقة يدير (قيد مشاركة إلزامي) قيمته تساوي 1، بالتالي نتحصل منهما على "1..1". وبالتالي بأخذ أعلى قيمة في كلا الجانبين "0..</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و"1..</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نتحصل منهم على نوع العلاقة واحد إلى واحد (1:1). </a:t>
            </a:r>
            <a:endParaRPr lang="en-US" smtClean="0">
              <a:latin typeface="Traditional Arabic" pitchFamily="18" charset="-78"/>
              <a:cs typeface="Traditional Arabic" pitchFamily="18" charset="-78"/>
            </a:endParaRPr>
          </a:p>
          <a:p>
            <a:pPr>
              <a:spcBef>
                <a:spcPct val="0"/>
              </a:spcBef>
            </a:pPr>
            <a:endParaRPr lang="en-US" smtClean="0"/>
          </a:p>
        </p:txBody>
      </p:sp>
      <p:sp>
        <p:nvSpPr>
          <p:cNvPr id="15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AA3774D3-D831-41D4-9BE8-145BF361856F}" type="slidenum">
              <a:rPr lang="ar-SA"/>
              <a:pPr fontAlgn="base">
                <a:spcBef>
                  <a:spcPct val="0"/>
                </a:spcBef>
                <a:spcAft>
                  <a:spcPct val="0"/>
                </a:spcAft>
              </a:pPr>
              <a:t>6</a:t>
            </a:fld>
            <a:endParaRPr lang="ar-S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2D06A6B2-19B4-428E-B18F-ED3214576058}" type="slidenum">
              <a:rPr lang="ar-SA"/>
              <a:pPr fontAlgn="base">
                <a:spcBef>
                  <a:spcPct val="0"/>
                </a:spcBef>
                <a:spcAft>
                  <a:spcPct val="0"/>
                </a:spcAft>
              </a:pPr>
              <a:t>7</a:t>
            </a:fld>
            <a:endParaRPr lang="ar-S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F802EA0F-BA74-41B5-B05D-E53804341CD0}" type="slidenum">
              <a:rPr lang="ar-SA"/>
              <a:pPr fontAlgn="base">
                <a:spcBef>
                  <a:spcPct val="0"/>
                </a:spcBef>
                <a:spcAft>
                  <a:spcPct val="0"/>
                </a:spcAft>
              </a:pPr>
              <a:t>8</a:t>
            </a:fld>
            <a:endParaRPr lang="ar-S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latin typeface="Traditional Arabic" pitchFamily="18" charset="-78"/>
                <a:cs typeface="Traditional Arabic" pitchFamily="18" charset="-78"/>
              </a:rPr>
              <a:t>وبناءً على قيمة قيد الأصل وقيمة قيد المشاركة يتم توضيح كيف يتم الحصول على العلاقة في مخطط </a:t>
            </a:r>
            <a:r>
              <a:rPr lang="en-GB" smtClean="0">
                <a:latin typeface="Traditional Arabic" pitchFamily="18" charset="-78"/>
                <a:cs typeface="Traditional Arabic" pitchFamily="18" charset="-78"/>
              </a:rPr>
              <a:t>ER</a:t>
            </a:r>
            <a:r>
              <a:rPr lang="ar-SA" smtClean="0">
                <a:latin typeface="Traditional Arabic" pitchFamily="18" charset="-78"/>
                <a:cs typeface="Traditional Arabic" pitchFamily="18" charset="-78"/>
              </a:rPr>
              <a:t> كما في الشكل، نلاحظ من جهة كيان المهندس، مهندس قد لا يُشرف (وجود خط مفرد بين المهندس والعلاقة يشرف ( أي قيد مشاركة اختياري قيمته 0))، أو يُشرف على أكثر من مبنى (</a:t>
            </a:r>
            <a:r>
              <a:rPr lang="en-US"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نتحصل منها على "0..</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ومن جهة كيان المبنى، قد يُشرف على المبنى مهندس واحد فقط (1)، أو لا يُشرف عليه (وجود خط مفرد بين المبنى والعلاقة يشرف (قيد مشاركة اختياري قيمته 0))، نتحصل منها على "0..1". وبالتالي بأخذ أعلى قيمة في كلا الجانبين "0..</a:t>
            </a:r>
            <a:r>
              <a:rPr lang="en-GB" b="1"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 و"0..</a:t>
            </a:r>
            <a:r>
              <a:rPr lang="ar-SA" b="1" smtClean="0">
                <a:latin typeface="Traditional Arabic" pitchFamily="18" charset="-78"/>
                <a:cs typeface="Traditional Arabic" pitchFamily="18" charset="-78"/>
              </a:rPr>
              <a:t>1</a:t>
            </a:r>
            <a:r>
              <a:rPr lang="ar-SA" smtClean="0">
                <a:latin typeface="Traditional Arabic" pitchFamily="18" charset="-78"/>
                <a:cs typeface="Traditional Arabic" pitchFamily="18" charset="-78"/>
              </a:rPr>
              <a:t>" لنتحصل على نوع العلاقة واحد إلى العديد (متعدد) (1:</a:t>
            </a:r>
            <a:r>
              <a:rPr lang="en-GB" smtClean="0">
                <a:latin typeface="Traditional Arabic" pitchFamily="18" charset="-78"/>
                <a:cs typeface="Traditional Arabic" pitchFamily="18" charset="-78"/>
              </a:rPr>
              <a:t>N</a:t>
            </a:r>
            <a:r>
              <a:rPr lang="ar-SA" smtClean="0">
                <a:latin typeface="Traditional Arabic" pitchFamily="18" charset="-78"/>
                <a:cs typeface="Traditional Arabic" pitchFamily="18" charset="-78"/>
              </a:rPr>
              <a:t>).</a:t>
            </a:r>
          </a:p>
          <a:p>
            <a:pPr>
              <a:spcBef>
                <a:spcPct val="0"/>
              </a:spcBef>
            </a:pPr>
            <a:endParaRPr lang="en-US" smtClean="0"/>
          </a:p>
        </p:txBody>
      </p:sp>
      <p:sp>
        <p:nvSpPr>
          <p:cNvPr id="2150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1301548D-4A57-47C6-865A-9C9331AD0DC3}" type="slidenum">
              <a:rPr lang="ar-SA"/>
              <a:pPr fontAlgn="base">
                <a:spcBef>
                  <a:spcPct val="0"/>
                </a:spcBef>
                <a:spcAft>
                  <a:spcPct val="0"/>
                </a:spcAft>
              </a:pPr>
              <a:t>9</a:t>
            </a:fld>
            <a:endParaRPr lang="ar-S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4517B322-EDC8-42F8-BC39-FBABBBF31E4F}" type="slidenum">
              <a:rPr lang="ar-SA"/>
              <a:pPr fontAlgn="base">
                <a:spcBef>
                  <a:spcPct val="0"/>
                </a:spcBef>
                <a:spcAft>
                  <a:spcPct val="0"/>
                </a:spcAft>
              </a:pPr>
              <a:t>10</a:t>
            </a:fld>
            <a:endParaRPr lang="ar-S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0289303"/>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a:xfrm>
            <a:off x="495300" y="1600202"/>
            <a:ext cx="89154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54825072"/>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95300" y="274638"/>
            <a:ext cx="8915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GB" smtClean="0"/>
          </a:p>
        </p:txBody>
      </p:sp>
      <p:sp>
        <p:nvSpPr>
          <p:cNvPr id="1027" name="Text Placeholder 2"/>
          <p:cNvSpPr>
            <a:spLocks noGrp="1"/>
          </p:cNvSpPr>
          <p:nvPr>
            <p:ph type="body" idx="1"/>
          </p:nvPr>
        </p:nvSpPr>
        <p:spPr bwMode="auto">
          <a:xfrm>
            <a:off x="495300" y="1600200"/>
            <a:ext cx="89154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smtClean="0"/>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Lst>
  <p:transition spd="slow">
    <p:fade/>
  </p:transition>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audio" Target="../media/audio10.wav"/><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audio" Target="../media/audio11.wav"/><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audio" Target="../media/audio12.wav"/><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audio" Target="../media/audio13.wav"/><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audio" Target="../media/audio14.wav"/><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audio" Target="../media/audio15.wav"/><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audio" Target="../media/audio16.wav"/><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audio" Target="../media/audio17.wav"/><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audio" Target="../media/audio18.wav"/><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audio" Target="../media/audio19.wa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audio" Target="../media/audio20.wav"/><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audio" Target="../media/audio21.wav"/><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audio" Target="../media/audio22.wav"/><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audio" Target="../media/audio23.wav"/><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audio" Target="../media/audio24.wav"/><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audio" Target="../media/audio25.wav"/><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audio" Target="../media/audio26.wav"/><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audio" Target="../media/audio27.wav"/><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audio" Target="../media/audio28.wav"/><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audio" Target="../media/audio29.wav"/><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audio" Target="../media/audio3.wav"/><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audio" Target="../media/audio30.wav"/><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audio" Target="../media/audio31.wav"/><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audio" Target="../media/audio32.wav"/><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audio" Target="../media/audio4.wav"/><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audio" Target="../media/audio5.wa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audio" Target="../media/audio6.wa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audio" Target="../media/audio7.wa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audio8.wav"/><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audio" Target="../media/audio9.wa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idx="4294967295"/>
          </p:nvPr>
        </p:nvSpPr>
        <p:spPr>
          <a:xfrm>
            <a:off x="1316038" y="782638"/>
            <a:ext cx="6678612" cy="990600"/>
          </a:xfrm>
        </p:spPr>
        <p:txBody>
          <a:bodyPr rtlCol="0">
            <a:normAutofit fontScale="90000"/>
          </a:bodyPr>
          <a:lstStyle/>
          <a:p>
            <a:pPr fontAlgn="auto">
              <a:spcAft>
                <a:spcPts val="0"/>
              </a:spcAft>
              <a:defRPr/>
            </a:pPr>
            <a:r>
              <a:rPr lang="ar-SA" sz="3600" dirty="0">
                <a:cs typeface="PT Bold Heading" pitchFamily="2" charset="-78"/>
              </a:rPr>
              <a:t>جامعة طرابلس</a:t>
            </a:r>
            <a:r>
              <a:rPr lang="en-GB" sz="3600" dirty="0">
                <a:cs typeface="PT Bold Heading" pitchFamily="2" charset="-78"/>
              </a:rPr>
              <a:t/>
            </a:r>
            <a:br>
              <a:rPr lang="en-GB" sz="3600" dirty="0">
                <a:cs typeface="PT Bold Heading" pitchFamily="2" charset="-78"/>
              </a:rPr>
            </a:br>
            <a:r>
              <a:rPr lang="ar-SA" sz="3600" dirty="0">
                <a:cs typeface="PT Bold Heading" pitchFamily="2" charset="-78"/>
              </a:rPr>
              <a:t>كلية تقنية المعلومات</a:t>
            </a:r>
            <a:endParaRPr lang="en-US" sz="3600" dirty="0">
              <a:cs typeface="PT Bold Heading" pitchFamily="2" charset="-78"/>
            </a:endParaRPr>
          </a:p>
        </p:txBody>
      </p:sp>
      <p:sp>
        <p:nvSpPr>
          <p:cNvPr id="9219" name="Subtitle 2"/>
          <p:cNvSpPr>
            <a:spLocks noGrp="1"/>
          </p:cNvSpPr>
          <p:nvPr>
            <p:ph type="subTitle" idx="4294967295"/>
          </p:nvPr>
        </p:nvSpPr>
        <p:spPr>
          <a:xfrm>
            <a:off x="165100" y="2743200"/>
            <a:ext cx="9634538" cy="533400"/>
          </a:xfrm>
        </p:spPr>
        <p:txBody>
          <a:bodyPr rtlCol="0">
            <a:noAutofit/>
          </a:bodyPr>
          <a:lstStyle/>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مقدمة في قواعد البيانات</a:t>
            </a:r>
          </a:p>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   </a:t>
            </a:r>
            <a:r>
              <a:rPr lang="en-GB" sz="2800" b="1" dirty="0">
                <a:solidFill>
                  <a:srgbClr val="0000CC"/>
                </a:solidFill>
                <a:latin typeface="Traditional Arabic" pitchFamily="18" charset="-78"/>
                <a:cs typeface="Traditional Arabic" pitchFamily="18" charset="-78"/>
              </a:rPr>
              <a:t>Introduction to </a:t>
            </a:r>
            <a:r>
              <a:rPr lang="en-US" sz="2800" b="1" dirty="0">
                <a:solidFill>
                  <a:srgbClr val="0000FF"/>
                </a:solidFill>
                <a:latin typeface="Traditional Arabic" pitchFamily="18" charset="-78"/>
                <a:cs typeface="Traditional Arabic" pitchFamily="18" charset="-78"/>
              </a:rPr>
              <a:t>Databases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US" sz="2800" dirty="0">
                <a:solidFill>
                  <a:srgbClr val="0000CC"/>
                </a:solidFill>
                <a:latin typeface="Traditional Arabic" pitchFamily="18" charset="-78"/>
                <a:cs typeface="Traditional Arabic" pitchFamily="18" charset="-78"/>
              </a:rPr>
              <a:t> </a:t>
            </a:r>
            <a:r>
              <a:rPr lang="en-US" sz="2800" b="1" dirty="0">
                <a:solidFill>
                  <a:srgbClr val="FF0000"/>
                </a:solidFill>
                <a:latin typeface="Traditional Arabic" pitchFamily="18" charset="-78"/>
                <a:cs typeface="Traditional Arabic" pitchFamily="18" charset="-78"/>
              </a:rPr>
              <a:t>ITGS228</a:t>
            </a:r>
            <a:r>
              <a:rPr lang="en-US" altLang="ar-SA" sz="2800" b="1" dirty="0">
                <a:latin typeface="Traditional Arabic" pitchFamily="18" charset="-78"/>
                <a:cs typeface="Traditional Arabic" pitchFamily="18" charset="-78"/>
              </a:rPr>
              <a:t>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GB" sz="2800" dirty="0" err="1">
                <a:solidFill>
                  <a:srgbClr val="FF0000"/>
                </a:solidFill>
                <a:latin typeface="Traditional Arabic" pitchFamily="18" charset="-78"/>
                <a:cs typeface="Traditional Arabic" pitchFamily="18" charset="-78"/>
              </a:rPr>
              <a:t>h.ebrahem</a:t>
            </a:r>
            <a:r>
              <a:rPr lang="ar-SA" sz="2800" dirty="0">
                <a:solidFill>
                  <a:srgbClr val="FF0000"/>
                </a:solidFill>
                <a:latin typeface="Traditional Arabic" pitchFamily="18" charset="-78"/>
                <a:cs typeface="Traditional Arabic" pitchFamily="18" charset="-78"/>
              </a:rPr>
              <a:t>@</a:t>
            </a:r>
            <a:r>
              <a:rPr lang="en-GB" sz="2800" dirty="0" err="1">
                <a:solidFill>
                  <a:srgbClr val="FF0000"/>
                </a:solidFill>
                <a:latin typeface="Traditional Arabic" pitchFamily="18" charset="-78"/>
                <a:cs typeface="Traditional Arabic" pitchFamily="18" charset="-78"/>
              </a:rPr>
              <a:t>uot.edu.ly</a:t>
            </a:r>
            <a:endParaRPr lang="en-US" sz="2800" dirty="0">
              <a:solidFill>
                <a:srgbClr val="0000CC"/>
              </a:solidFill>
              <a:latin typeface="Traditional Arabic" pitchFamily="18" charset="-78"/>
              <a:cs typeface="Traditional Arabic" pitchFamily="18" charset="-78"/>
            </a:endParaRPr>
          </a:p>
          <a:p>
            <a:pPr algn="ctr" fontAlgn="auto">
              <a:spcAft>
                <a:spcPts val="0"/>
              </a:spcAft>
              <a:buFont typeface="Wingdings 3" pitchFamily="18" charset="2"/>
              <a:buNone/>
              <a:defRPr/>
            </a:pPr>
            <a:r>
              <a:rPr lang="ar-SA" sz="2800" b="1" dirty="0">
                <a:latin typeface="Traditional Arabic" pitchFamily="18" charset="-78"/>
                <a:cs typeface="Traditional Arabic" pitchFamily="18" charset="-78"/>
              </a:rPr>
              <a:t>الأستاذ - حسن علي حسن</a:t>
            </a:r>
          </a:p>
          <a:p>
            <a:pPr marL="0" indent="0" algn="ctr" rtl="1" fontAlgn="auto">
              <a:spcAft>
                <a:spcPts val="0"/>
              </a:spcAft>
              <a:buFont typeface="Arial" pitchFamily="34" charset="0"/>
              <a:buNone/>
              <a:defRPr/>
            </a:pPr>
            <a:r>
              <a:rPr lang="ar-SA" sz="2800" b="1" dirty="0">
                <a:solidFill>
                  <a:srgbClr val="0033CC"/>
                </a:solidFill>
                <a:latin typeface="Traditional Arabic" pitchFamily="18" charset="-78"/>
                <a:cs typeface="Traditional Arabic" pitchFamily="18" charset="-78"/>
              </a:rPr>
              <a:t>المحاضرة </a:t>
            </a:r>
            <a:r>
              <a:rPr lang="ar-SA" sz="2800" b="1" dirty="0" smtClean="0">
                <a:solidFill>
                  <a:srgbClr val="0033CC"/>
                </a:solidFill>
                <a:latin typeface="Traditional Arabic" pitchFamily="18" charset="-78"/>
                <a:cs typeface="Traditional Arabic" pitchFamily="18" charset="-78"/>
              </a:rPr>
              <a:t>الخامسة- الجزء الثاني </a:t>
            </a:r>
            <a:r>
              <a:rPr lang="ar-SA" sz="2800" b="1" dirty="0">
                <a:solidFill>
                  <a:srgbClr val="0033CC"/>
                </a:solidFill>
                <a:latin typeface="Traditional Arabic" pitchFamily="18" charset="-78"/>
                <a:cs typeface="Traditional Arabic" pitchFamily="18" charset="-78"/>
              </a:rPr>
              <a:t>– </a:t>
            </a:r>
            <a:r>
              <a:rPr lang="ar-SA" sz="2800" b="1" dirty="0" smtClean="0">
                <a:latin typeface="Traditional Arabic" pitchFamily="18" charset="-78"/>
                <a:cs typeface="Traditional Arabic" pitchFamily="18" charset="-78"/>
              </a:rPr>
              <a:t>مخطط علاقة الكيان</a:t>
            </a:r>
            <a:endParaRPr lang="en-US" sz="2800" b="1" dirty="0" smtClean="0">
              <a:latin typeface="Traditional Arabic" pitchFamily="18" charset="-78"/>
              <a:cs typeface="Traditional Arabic" pitchFamily="18" charset="-78"/>
            </a:endParaRPr>
          </a:p>
          <a:p>
            <a:pPr marL="0" indent="0" algn="ctr" rtl="1" fontAlgn="auto">
              <a:spcAft>
                <a:spcPts val="0"/>
              </a:spcAft>
              <a:buFont typeface="Arial" pitchFamily="34" charset="0"/>
              <a:buNone/>
              <a:defRPr/>
            </a:pPr>
            <a:r>
              <a:rPr lang="ar-SA" sz="2800" b="1" dirty="0" smtClean="0">
                <a:latin typeface="Traditional Arabic" pitchFamily="18" charset="-78"/>
                <a:cs typeface="Traditional Arabic" pitchFamily="18" charset="-78"/>
              </a:rPr>
              <a:t> </a:t>
            </a:r>
            <a:r>
              <a:rPr lang="en-GB" sz="2800" b="1" dirty="0">
                <a:latin typeface="Traditional Arabic" pitchFamily="18" charset="-78"/>
                <a:cs typeface="Traditional Arabic" pitchFamily="18" charset="-78"/>
              </a:rPr>
              <a:t>Entity–Relationship </a:t>
            </a:r>
            <a:r>
              <a:rPr lang="en-GB" sz="2800" b="1" dirty="0" smtClean="0">
                <a:latin typeface="Traditional Arabic" pitchFamily="18" charset="-78"/>
                <a:cs typeface="Traditional Arabic" pitchFamily="18" charset="-78"/>
              </a:rPr>
              <a:t>Diagram ERD</a:t>
            </a:r>
            <a:endParaRPr lang="en-US" sz="2800" dirty="0">
              <a:latin typeface="Traditional Arabic" pitchFamily="18" charset="-78"/>
              <a:cs typeface="Traditional Arabic" pitchFamily="18" charset="-78"/>
            </a:endParaRPr>
          </a:p>
          <a:p>
            <a:pPr algn="ctr" fontAlgn="auto">
              <a:spcAft>
                <a:spcPts val="0"/>
              </a:spcAft>
              <a:buFont typeface="Arial" pitchFamily="34" charset="0"/>
              <a:buNone/>
              <a:defRPr/>
            </a:pPr>
            <a:endParaRPr lang="en-US" sz="2800" b="1" dirty="0">
              <a:latin typeface="Traditional Arabic" pitchFamily="18" charset="-78"/>
              <a:cs typeface="Traditional Arabic" pitchFamily="18" charset="-78"/>
            </a:endParaRPr>
          </a:p>
        </p:txBody>
      </p:sp>
      <p:cxnSp>
        <p:nvCxnSpPr>
          <p:cNvPr id="5" name="Straight Connector 4"/>
          <p:cNvCxnSpPr/>
          <p:nvPr/>
        </p:nvCxnSpPr>
        <p:spPr>
          <a:xfrm>
            <a:off x="774700" y="2514600"/>
            <a:ext cx="8280400" cy="1588"/>
          </a:xfrm>
          <a:prstGeom prst="line">
            <a:avLst/>
          </a:prstGeom>
          <a:ln w="6350">
            <a:prstDash val="dash"/>
          </a:ln>
        </p:spPr>
        <p:style>
          <a:lnRef idx="1">
            <a:schemeClr val="accent1"/>
          </a:lnRef>
          <a:fillRef idx="0">
            <a:schemeClr val="accent1"/>
          </a:fillRef>
          <a:effectRef idx="0">
            <a:schemeClr val="accent1"/>
          </a:effectRef>
          <a:fontRef idx="minor">
            <a:schemeClr val="tx1"/>
          </a:fontRef>
        </p:style>
      </p:cxnSp>
      <p:pic>
        <p:nvPicPr>
          <p:cNvPr id="8" name="صورة 7" descr="it_logo.png"/>
          <p:cNvPicPr>
            <a:picLocks noChangeAspect="1"/>
          </p:cNvPicPr>
          <p:nvPr/>
        </p:nvPicPr>
        <p:blipFill>
          <a:blip r:embed="rId4"/>
          <a:stretch>
            <a:fillRect/>
          </a:stretch>
        </p:blipFill>
        <p:spPr>
          <a:xfrm>
            <a:off x="117475" y="115888"/>
            <a:ext cx="1819275" cy="1441450"/>
          </a:xfrm>
          <a:prstGeom prst="rect">
            <a:avLst/>
          </a:prstGeom>
          <a:ln>
            <a:noFill/>
          </a:ln>
          <a:effectLst>
            <a:outerShdw blurRad="292100" dist="139700" dir="2700000" algn="tl" rotWithShape="0">
              <a:srgbClr val="333333">
                <a:alpha val="65000"/>
              </a:srgbClr>
            </a:outerShdw>
          </a:effectLst>
        </p:spPr>
      </p:pic>
      <p:pic>
        <p:nvPicPr>
          <p:cNvPr id="9" name="صورة 8" descr="uni_logo.png"/>
          <p:cNvPicPr>
            <a:picLocks noChangeAspect="1"/>
          </p:cNvPicPr>
          <p:nvPr/>
        </p:nvPicPr>
        <p:blipFill>
          <a:blip r:embed="rId5"/>
          <a:stretch>
            <a:fillRect/>
          </a:stretch>
        </p:blipFill>
        <p:spPr>
          <a:xfrm>
            <a:off x="7059613" y="115888"/>
            <a:ext cx="2724150" cy="2122487"/>
          </a:xfrm>
          <a:prstGeom prst="rect">
            <a:avLst/>
          </a:prstGeom>
          <a:ln>
            <a:noFill/>
          </a:ln>
          <a:effectLst>
            <a:outerShdw blurRad="292100" dist="139700" dir="2700000" algn="tl" rotWithShape="0">
              <a:srgbClr val="333333">
                <a:alpha val="65000"/>
              </a:srgbClr>
            </a:outerShdw>
          </a:effectLst>
        </p:spPr>
      </p:pic>
      <p:pic>
        <p:nvPicPr>
          <p:cNvPr id="5128" name="~PP6937.WAV">
            <a:hlinkClick r:id="" action="ppaction://media"/>
          </p:cNvPr>
          <p:cNvPicPr>
            <a:picLocks noRot="1" noChangeAspect="1" noChangeArrowheads="1"/>
          </p:cNvPicPr>
          <p:nvPr>
            <a:wavAudioFile r:embed="rId1" name="~PP640.WAV"/>
          </p:nvPr>
        </p:nvPicPr>
        <p:blipFill>
          <a:blip r:embed="rId6">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35967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العديد إلى العديد </a:t>
            </a:r>
            <a:r>
              <a:rPr lang="en-GB" sz="3200" b="1">
                <a:solidFill>
                  <a:srgbClr val="0033CC"/>
                </a:solidFill>
                <a:latin typeface="Traditional Arabic" pitchFamily="18" charset="-78"/>
                <a:cs typeface="Traditional Arabic" pitchFamily="18" charset="-78"/>
              </a:rPr>
              <a:t>Many-to-Many Relationship</a:t>
            </a:r>
            <a:endParaRPr lang="ar-SA" sz="3200" b="1">
              <a:solidFill>
                <a:srgbClr val="0033CC"/>
              </a:solidFill>
              <a:latin typeface="Traditional Arabic" pitchFamily="18" charset="-78"/>
              <a:cs typeface="Traditional Arabic" pitchFamily="18" charset="-78"/>
            </a:endParaRPr>
          </a:p>
        </p:txBody>
      </p:sp>
      <p:sp>
        <p:nvSpPr>
          <p:cNvPr id="2253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تشير هذه العلاقة إلى عدة سجلات في كيان قد ترتبط بعدة سجلات في كيان آخر. </a:t>
            </a:r>
          </a:p>
          <a:p>
            <a:pPr algn="just" rtl="1">
              <a:lnSpc>
                <a:spcPct val="150000"/>
              </a:lnSpc>
            </a:pPr>
            <a:r>
              <a:rPr lang="ar-SA" sz="2800">
                <a:latin typeface="Traditional Arabic" pitchFamily="18" charset="-78"/>
                <a:cs typeface="Traditional Arabic" pitchFamily="18" charset="-78"/>
              </a:rPr>
              <a:t>علاقة يدرس تربط بين كيان الطالب وكيان المادة الدراسية.</a:t>
            </a: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لعلاقة العديد إلى العديد</a:t>
            </a:r>
            <a:endParaRPr lang="ar-SA" sz="2800">
              <a:latin typeface="Traditional Arabic" pitchFamily="18" charset="-78"/>
              <a:cs typeface="Traditional Arabic" pitchFamily="18" charset="-78"/>
            </a:endParaRPr>
          </a:p>
        </p:txBody>
      </p:sp>
      <p:grpSp>
        <p:nvGrpSpPr>
          <p:cNvPr id="22531" name="Group 3"/>
          <p:cNvGrpSpPr>
            <a:grpSpLocks/>
          </p:cNvGrpSpPr>
          <p:nvPr/>
        </p:nvGrpSpPr>
        <p:grpSpPr bwMode="auto">
          <a:xfrm>
            <a:off x="2505075" y="2492375"/>
            <a:ext cx="5330825" cy="1368425"/>
            <a:chOff x="0" y="77825"/>
            <a:chExt cx="4036979" cy="1367719"/>
          </a:xfrm>
        </p:grpSpPr>
        <p:sp>
          <p:nvSpPr>
            <p:cNvPr id="22532" name="Rectangle 4"/>
            <p:cNvSpPr>
              <a:spLocks noChangeArrowheads="1"/>
            </p:cNvSpPr>
            <p:nvPr/>
          </p:nvSpPr>
          <p:spPr bwMode="auto">
            <a:xfrm>
              <a:off x="0" y="379379"/>
              <a:ext cx="1347740" cy="101092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en-GB" sz="1400" b="1">
                  <a:latin typeface="Calibri" pitchFamily="34" charset="0"/>
                </a:rPr>
                <a:t>S22</a:t>
              </a:r>
              <a:endParaRPr lang="en-US" sz="1100">
                <a:latin typeface="Calibri" pitchFamily="34" charset="0"/>
              </a:endParaRPr>
            </a:p>
            <a:p>
              <a:pPr algn="ctr">
                <a:lnSpc>
                  <a:spcPct val="107000"/>
                </a:lnSpc>
                <a:spcAft>
                  <a:spcPts val="800"/>
                </a:spcAft>
              </a:pPr>
              <a:r>
                <a:rPr lang="en-GB" sz="1400" b="1">
                  <a:latin typeface="Calibri" pitchFamily="34" charset="0"/>
                </a:rPr>
                <a:t>S32</a:t>
              </a:r>
              <a:endParaRPr lang="en-US" sz="1100">
                <a:latin typeface="Calibri" pitchFamily="34" charset="0"/>
              </a:endParaRPr>
            </a:p>
            <a:p>
              <a:pPr algn="ctr">
                <a:lnSpc>
                  <a:spcPct val="107000"/>
                </a:lnSpc>
                <a:spcAft>
                  <a:spcPts val="800"/>
                </a:spcAft>
              </a:pPr>
              <a:r>
                <a:rPr lang="en-GB" sz="1400" b="1">
                  <a:latin typeface="Calibri" pitchFamily="34" charset="0"/>
                </a:rPr>
                <a:t>S91</a:t>
              </a:r>
              <a:endParaRPr lang="en-US" sz="1100">
                <a:latin typeface="Calibri" pitchFamily="34" charset="0"/>
              </a:endParaRPr>
            </a:p>
          </p:txBody>
        </p:sp>
        <p:sp>
          <p:nvSpPr>
            <p:cNvPr id="22533" name="Rectangle 5"/>
            <p:cNvSpPr>
              <a:spLocks noChangeArrowheads="1"/>
            </p:cNvSpPr>
            <p:nvPr/>
          </p:nvSpPr>
          <p:spPr bwMode="auto">
            <a:xfrm>
              <a:off x="2694562" y="379379"/>
              <a:ext cx="1342417" cy="1066165"/>
            </a:xfrm>
            <a:prstGeom prst="rect">
              <a:avLst/>
            </a:prstGeom>
            <a:solidFill>
              <a:srgbClr val="FFFFFF"/>
            </a:solidFill>
            <a:ln w="19050">
              <a:solidFill>
                <a:schemeClr val="accent1"/>
              </a:solidFill>
              <a:miter lim="800000"/>
              <a:headEnd/>
              <a:tailEnd/>
            </a:ln>
          </p:spPr>
          <p:txBody>
            <a:bodyPr/>
            <a:lstStyle/>
            <a:p>
              <a:pPr algn="ctr">
                <a:lnSpc>
                  <a:spcPct val="107000"/>
                </a:lnSpc>
              </a:pPr>
              <a:r>
                <a:rPr lang="en-GB" sz="1400" b="1">
                  <a:latin typeface="Calibri" pitchFamily="34" charset="0"/>
                </a:rPr>
                <a:t>S201</a:t>
              </a:r>
              <a:endParaRPr lang="en-US" sz="1100">
                <a:latin typeface="Calibri" pitchFamily="34" charset="0"/>
              </a:endParaRPr>
            </a:p>
            <a:p>
              <a:pPr algn="ctr">
                <a:lnSpc>
                  <a:spcPct val="107000"/>
                </a:lnSpc>
              </a:pPr>
              <a:r>
                <a:rPr lang="en-GB" sz="1400" b="1">
                  <a:latin typeface="Calibri" pitchFamily="34" charset="0"/>
                </a:rPr>
                <a:t>S301</a:t>
              </a:r>
              <a:endParaRPr lang="en-US" sz="1100">
                <a:latin typeface="Calibri" pitchFamily="34" charset="0"/>
              </a:endParaRPr>
            </a:p>
            <a:p>
              <a:pPr algn="ctr">
                <a:lnSpc>
                  <a:spcPct val="107000"/>
                </a:lnSpc>
              </a:pPr>
              <a:r>
                <a:rPr lang="en-GB" sz="1400" b="1">
                  <a:latin typeface="Calibri" pitchFamily="34" charset="0"/>
                </a:rPr>
                <a:t>S222</a:t>
              </a:r>
              <a:endParaRPr lang="en-US" sz="1100">
                <a:latin typeface="Calibri" pitchFamily="34" charset="0"/>
              </a:endParaRPr>
            </a:p>
            <a:p>
              <a:pPr algn="ctr">
                <a:lnSpc>
                  <a:spcPct val="107000"/>
                </a:lnSpc>
              </a:pPr>
              <a:r>
                <a:rPr lang="en-GB" sz="1400" b="1">
                  <a:latin typeface="Calibri" pitchFamily="34" charset="0"/>
                </a:rPr>
                <a:t>S502</a:t>
              </a:r>
              <a:endParaRPr lang="en-US" sz="1100">
                <a:latin typeface="Calibri" pitchFamily="34" charset="0"/>
              </a:endParaRPr>
            </a:p>
          </p:txBody>
        </p:sp>
        <p:sp>
          <p:nvSpPr>
            <p:cNvPr id="22534" name="Text Box 210"/>
            <p:cNvSpPr txBox="1">
              <a:spLocks noChangeArrowheads="1"/>
            </p:cNvSpPr>
            <p:nvPr/>
          </p:nvSpPr>
          <p:spPr bwMode="auto">
            <a:xfrm>
              <a:off x="0" y="77825"/>
              <a:ext cx="4036344"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كيان المادة (</a:t>
              </a:r>
              <a:r>
                <a:rPr lang="ar-SA" sz="1100" b="1" u="sng"/>
                <a:t>رقم المادة</a:t>
              </a:r>
              <a:r>
                <a:rPr lang="ar-SA" sz="1100" b="1"/>
                <a:t>)	          علاقة يدرس	     كيان الطالب (</a:t>
              </a:r>
              <a:r>
                <a:rPr lang="ar-SA" sz="1100" b="1" u="sng"/>
                <a:t>رقم القيد</a:t>
              </a:r>
              <a:r>
                <a:rPr lang="ar-SA" sz="1100" b="1"/>
                <a:t>)</a:t>
              </a:r>
              <a:endParaRPr lang="en-US" sz="1100"/>
            </a:p>
          </p:txBody>
        </p:sp>
        <p:cxnSp>
          <p:nvCxnSpPr>
            <p:cNvPr id="22535" name="AutoShape 211"/>
            <p:cNvCxnSpPr>
              <a:cxnSpLocks noChangeShapeType="1"/>
            </p:cNvCxnSpPr>
            <p:nvPr/>
          </p:nvCxnSpPr>
          <p:spPr bwMode="auto">
            <a:xfrm>
              <a:off x="856034" y="554477"/>
              <a:ext cx="2286000"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2536" name="AutoShape 212"/>
            <p:cNvCxnSpPr>
              <a:cxnSpLocks noChangeShapeType="1"/>
            </p:cNvCxnSpPr>
            <p:nvPr/>
          </p:nvCxnSpPr>
          <p:spPr bwMode="auto">
            <a:xfrm>
              <a:off x="856034" y="1196503"/>
              <a:ext cx="2284703"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2537" name="AutoShape 213"/>
            <p:cNvCxnSpPr>
              <a:cxnSpLocks noChangeShapeType="1"/>
            </p:cNvCxnSpPr>
            <p:nvPr/>
          </p:nvCxnSpPr>
          <p:spPr bwMode="auto">
            <a:xfrm>
              <a:off x="856034" y="603115"/>
              <a:ext cx="2286000" cy="38862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2538" name="AutoShape 215"/>
            <p:cNvCxnSpPr>
              <a:cxnSpLocks noChangeShapeType="1"/>
            </p:cNvCxnSpPr>
            <p:nvPr/>
          </p:nvCxnSpPr>
          <p:spPr bwMode="auto">
            <a:xfrm>
              <a:off x="856034" y="914400"/>
              <a:ext cx="2277110" cy="121285"/>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22539" name="AutoShape 214"/>
            <p:cNvSpPr>
              <a:spLocks noChangeArrowheads="1"/>
            </p:cNvSpPr>
            <p:nvPr/>
          </p:nvSpPr>
          <p:spPr bwMode="auto">
            <a:xfrm>
              <a:off x="1692613" y="437745"/>
              <a:ext cx="638810" cy="942975"/>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22542" name="~PP21062.WAV">
            <a:hlinkClick r:id="" action="ppaction://media"/>
          </p:cNvPr>
          <p:cNvPicPr>
            <a:picLocks noRot="1" noChangeAspect="1" noChangeArrowheads="1"/>
          </p:cNvPicPr>
          <p:nvPr>
            <a:wavAudioFile r:embed="rId1" name="~PP217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25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254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AutoShape 309"/>
          <p:cNvCxnSpPr>
            <a:cxnSpLocks noChangeShapeType="1"/>
          </p:cNvCxnSpPr>
          <p:nvPr/>
        </p:nvCxnSpPr>
        <p:spPr bwMode="auto">
          <a:xfrm>
            <a:off x="5394325" y="6337300"/>
            <a:ext cx="998538"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24578"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العديد إلى العديد </a:t>
            </a:r>
            <a:r>
              <a:rPr lang="en-GB" sz="3200" b="1">
                <a:solidFill>
                  <a:srgbClr val="0033CC"/>
                </a:solidFill>
                <a:latin typeface="Traditional Arabic" pitchFamily="18" charset="-78"/>
                <a:cs typeface="Traditional Arabic" pitchFamily="18" charset="-78"/>
              </a:rPr>
              <a:t>Many-to-Many Relationship</a:t>
            </a:r>
            <a:endParaRPr lang="ar-SA" sz="3200" b="1">
              <a:solidFill>
                <a:srgbClr val="0033CC"/>
              </a:solidFill>
              <a:latin typeface="Traditional Arabic" pitchFamily="18" charset="-78"/>
              <a:cs typeface="Traditional Arabic" pitchFamily="18" charset="-78"/>
            </a:endParaRPr>
          </a:p>
        </p:txBody>
      </p:sp>
      <p:sp>
        <p:nvSpPr>
          <p:cNvPr id="24579"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b="1">
              <a:latin typeface="Traditional Arabic" pitchFamily="18" charset="-78"/>
              <a:cs typeface="Traditional Arabic" pitchFamily="18" charset="-78"/>
            </a:endParaRPr>
          </a:p>
          <a:p>
            <a:pPr algn="just" rtl="1"/>
            <a:endParaRPr lang="ar-SA" sz="2800" b="1">
              <a:latin typeface="Traditional Arabic" pitchFamily="18" charset="-78"/>
              <a:cs typeface="Traditional Arabic" pitchFamily="18" charset="-78"/>
            </a:endParaRPr>
          </a:p>
          <a:p>
            <a:pPr algn="just" rtl="1"/>
            <a:endParaRPr lang="ar-SA" sz="2800" b="1">
              <a:latin typeface="Traditional Arabic" pitchFamily="18" charset="-78"/>
              <a:cs typeface="Traditional Arabic" pitchFamily="18" charset="-78"/>
            </a:endParaRPr>
          </a:p>
          <a:p>
            <a:pPr algn="just" rtl="1"/>
            <a:endParaRPr lang="ar-SA" b="1">
              <a:latin typeface="Traditional Arabic" pitchFamily="18" charset="-78"/>
              <a:cs typeface="Traditional Arabic" pitchFamily="18" charset="-78"/>
            </a:endParaRPr>
          </a:p>
          <a:p>
            <a:pPr algn="just" rtl="1"/>
            <a:r>
              <a:rPr lang="ar-SA" sz="2800" b="1">
                <a:latin typeface="Traditional Arabic" pitchFamily="18" charset="-78"/>
                <a:cs typeface="Traditional Arabic" pitchFamily="18" charset="-78"/>
              </a:rPr>
              <a:t>من الشكل نلاحظ، من جهة الطالب</a:t>
            </a:r>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يدرس على الاقل مادة دراسية واحدة</a:t>
            </a:r>
            <a:r>
              <a:rPr lang="ar-SA" sz="2800">
                <a:latin typeface="Traditional Arabic" pitchFamily="18" charset="-78"/>
                <a:cs typeface="Traditional Arabic" pitchFamily="18" charset="-78"/>
              </a:rPr>
              <a:t> يتكون لدينا قيد مشاركة إلزامي (خط مزدوج) بين كيان الطالب والعلاقة يدرس، </a:t>
            </a:r>
            <a:r>
              <a:rPr lang="ar-SA" sz="2800" b="1">
                <a:latin typeface="Traditional Arabic" pitchFamily="18" charset="-78"/>
                <a:cs typeface="Traditional Arabic" pitchFamily="18" charset="-78"/>
              </a:rPr>
              <a:t>أو أكثر</a:t>
            </a:r>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من مادة دراسية</a:t>
            </a:r>
            <a:r>
              <a:rPr lang="ar-SA" sz="2800">
                <a:latin typeface="Traditional Arabic" pitchFamily="18" charset="-78"/>
                <a:cs typeface="Traditional Arabic" pitchFamily="18" charset="-78"/>
              </a:rPr>
              <a:t> نتحصل منها على قيمة قيد الأصل </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 توضع بجانب كيان المادة.</a:t>
            </a:r>
            <a:endParaRPr lang="en-US" sz="2800">
              <a:latin typeface="Traditional Arabic" pitchFamily="18" charset="-78"/>
              <a:cs typeface="Traditional Arabic" pitchFamily="18" charset="-78"/>
            </a:endParaRPr>
          </a:p>
          <a:p>
            <a:pPr algn="just" rtl="1"/>
            <a:r>
              <a:rPr lang="ar-SA" sz="2800" b="1">
                <a:latin typeface="Traditional Arabic" pitchFamily="18" charset="-78"/>
                <a:cs typeface="Traditional Arabic" pitchFamily="18" charset="-78"/>
              </a:rPr>
              <a:t>ومن الشكل نلاحظ، </a:t>
            </a:r>
            <a:r>
              <a:rPr lang="ar-SA" sz="2800">
                <a:latin typeface="Traditional Arabic" pitchFamily="18" charset="-78"/>
                <a:cs typeface="Traditional Arabic" pitchFamily="18" charset="-78"/>
              </a:rPr>
              <a:t>من جهة المادة الدراسية </a:t>
            </a:r>
            <a:r>
              <a:rPr lang="ar-SA" sz="2800" b="1">
                <a:latin typeface="Traditional Arabic" pitchFamily="18" charset="-78"/>
                <a:cs typeface="Traditional Arabic" pitchFamily="18" charset="-78"/>
              </a:rPr>
              <a:t>قد لا يتم دراستها </a:t>
            </a:r>
            <a:r>
              <a:rPr lang="ar-SA" sz="2800">
                <a:latin typeface="Traditional Arabic" pitchFamily="18" charset="-78"/>
                <a:cs typeface="Traditional Arabic" pitchFamily="18" charset="-78"/>
              </a:rPr>
              <a:t>يتكون لدينا قيد مشاركة اختياري (خط مفرد) بين كيان المادة والعلاقة يدرس، </a:t>
            </a:r>
            <a:r>
              <a:rPr lang="ar-SA" sz="2800" b="1">
                <a:latin typeface="Traditional Arabic" pitchFamily="18" charset="-78"/>
                <a:cs typeface="Traditional Arabic" pitchFamily="18" charset="-78"/>
              </a:rPr>
              <a:t>أو يتم دراستها من طالب أو أكثر </a:t>
            </a:r>
            <a:r>
              <a:rPr lang="ar-SA" sz="2800">
                <a:latin typeface="Traditional Arabic" pitchFamily="18" charset="-78"/>
                <a:cs typeface="Traditional Arabic" pitchFamily="18" charset="-78"/>
              </a:rPr>
              <a:t>نتحصل منها على</a:t>
            </a:r>
            <a:r>
              <a:rPr lang="ar-SA" sz="2800" b="1">
                <a:latin typeface="Traditional Arabic" pitchFamily="18" charset="-78"/>
                <a:cs typeface="Traditional Arabic" pitchFamily="18" charset="-78"/>
              </a:rPr>
              <a:t> </a:t>
            </a:r>
            <a:r>
              <a:rPr lang="ar-SA" sz="2800">
                <a:latin typeface="Traditional Arabic" pitchFamily="18" charset="-78"/>
                <a:cs typeface="Traditional Arabic" pitchFamily="18" charset="-78"/>
              </a:rPr>
              <a:t>قيمة قيد الأصل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توضع بجانب كيان الطالب.</a:t>
            </a:r>
          </a:p>
        </p:txBody>
      </p:sp>
      <p:grpSp>
        <p:nvGrpSpPr>
          <p:cNvPr id="24580" name="Group 12"/>
          <p:cNvGrpSpPr>
            <a:grpSpLocks/>
          </p:cNvGrpSpPr>
          <p:nvPr/>
        </p:nvGrpSpPr>
        <p:grpSpPr bwMode="auto">
          <a:xfrm>
            <a:off x="2432050" y="1125538"/>
            <a:ext cx="5330825" cy="1366837"/>
            <a:chOff x="0" y="77825"/>
            <a:chExt cx="4036979" cy="1367719"/>
          </a:xfrm>
        </p:grpSpPr>
        <p:sp>
          <p:nvSpPr>
            <p:cNvPr id="24590" name="Rectangle 13"/>
            <p:cNvSpPr>
              <a:spLocks noChangeArrowheads="1"/>
            </p:cNvSpPr>
            <p:nvPr/>
          </p:nvSpPr>
          <p:spPr bwMode="auto">
            <a:xfrm>
              <a:off x="0" y="379379"/>
              <a:ext cx="1347740" cy="101092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en-GB" sz="1400" b="1">
                  <a:latin typeface="Calibri" pitchFamily="34" charset="0"/>
                </a:rPr>
                <a:t>S22</a:t>
              </a:r>
              <a:endParaRPr lang="en-US" sz="1100">
                <a:latin typeface="Calibri" pitchFamily="34" charset="0"/>
              </a:endParaRPr>
            </a:p>
            <a:p>
              <a:pPr algn="ctr">
                <a:lnSpc>
                  <a:spcPct val="107000"/>
                </a:lnSpc>
                <a:spcAft>
                  <a:spcPts val="800"/>
                </a:spcAft>
              </a:pPr>
              <a:r>
                <a:rPr lang="en-GB" sz="1400" b="1">
                  <a:latin typeface="Calibri" pitchFamily="34" charset="0"/>
                </a:rPr>
                <a:t>S32</a:t>
              </a:r>
              <a:endParaRPr lang="en-US" sz="1100">
                <a:latin typeface="Calibri" pitchFamily="34" charset="0"/>
              </a:endParaRPr>
            </a:p>
            <a:p>
              <a:pPr algn="ctr">
                <a:lnSpc>
                  <a:spcPct val="107000"/>
                </a:lnSpc>
                <a:spcAft>
                  <a:spcPts val="800"/>
                </a:spcAft>
              </a:pPr>
              <a:r>
                <a:rPr lang="en-GB" sz="1400" b="1">
                  <a:latin typeface="Calibri" pitchFamily="34" charset="0"/>
                </a:rPr>
                <a:t>S91</a:t>
              </a:r>
              <a:endParaRPr lang="en-US" sz="1100">
                <a:latin typeface="Calibri" pitchFamily="34" charset="0"/>
              </a:endParaRPr>
            </a:p>
          </p:txBody>
        </p:sp>
        <p:sp>
          <p:nvSpPr>
            <p:cNvPr id="24591" name="Rectangle 14"/>
            <p:cNvSpPr>
              <a:spLocks noChangeArrowheads="1"/>
            </p:cNvSpPr>
            <p:nvPr/>
          </p:nvSpPr>
          <p:spPr bwMode="auto">
            <a:xfrm>
              <a:off x="2694562" y="379379"/>
              <a:ext cx="1342417" cy="1066165"/>
            </a:xfrm>
            <a:prstGeom prst="rect">
              <a:avLst/>
            </a:prstGeom>
            <a:solidFill>
              <a:srgbClr val="FFFFFF"/>
            </a:solidFill>
            <a:ln w="19050">
              <a:solidFill>
                <a:schemeClr val="accent1"/>
              </a:solidFill>
              <a:miter lim="800000"/>
              <a:headEnd/>
              <a:tailEnd/>
            </a:ln>
          </p:spPr>
          <p:txBody>
            <a:bodyPr/>
            <a:lstStyle/>
            <a:p>
              <a:pPr algn="ctr">
                <a:lnSpc>
                  <a:spcPct val="107000"/>
                </a:lnSpc>
              </a:pPr>
              <a:r>
                <a:rPr lang="en-GB" sz="1400" b="1">
                  <a:latin typeface="Calibri" pitchFamily="34" charset="0"/>
                </a:rPr>
                <a:t>S201</a:t>
              </a:r>
              <a:endParaRPr lang="en-US" sz="1100">
                <a:latin typeface="Calibri" pitchFamily="34" charset="0"/>
              </a:endParaRPr>
            </a:p>
            <a:p>
              <a:pPr algn="ctr">
                <a:lnSpc>
                  <a:spcPct val="107000"/>
                </a:lnSpc>
              </a:pPr>
              <a:r>
                <a:rPr lang="en-GB" sz="1400" b="1">
                  <a:latin typeface="Calibri" pitchFamily="34" charset="0"/>
                </a:rPr>
                <a:t>S301</a:t>
              </a:r>
              <a:endParaRPr lang="en-US" sz="1100">
                <a:latin typeface="Calibri" pitchFamily="34" charset="0"/>
              </a:endParaRPr>
            </a:p>
            <a:p>
              <a:pPr algn="ctr">
                <a:lnSpc>
                  <a:spcPct val="107000"/>
                </a:lnSpc>
              </a:pPr>
              <a:r>
                <a:rPr lang="en-GB" sz="1400" b="1">
                  <a:latin typeface="Calibri" pitchFamily="34" charset="0"/>
                </a:rPr>
                <a:t>S222</a:t>
              </a:r>
              <a:endParaRPr lang="en-US" sz="1100">
                <a:latin typeface="Calibri" pitchFamily="34" charset="0"/>
              </a:endParaRPr>
            </a:p>
            <a:p>
              <a:pPr algn="ctr">
                <a:lnSpc>
                  <a:spcPct val="107000"/>
                </a:lnSpc>
              </a:pPr>
              <a:r>
                <a:rPr lang="en-GB" sz="1400" b="1">
                  <a:latin typeface="Calibri" pitchFamily="34" charset="0"/>
                </a:rPr>
                <a:t>S502</a:t>
              </a:r>
              <a:endParaRPr lang="en-US" sz="1100">
                <a:latin typeface="Calibri" pitchFamily="34" charset="0"/>
              </a:endParaRPr>
            </a:p>
          </p:txBody>
        </p:sp>
        <p:sp>
          <p:nvSpPr>
            <p:cNvPr id="24592" name="Text Box 210"/>
            <p:cNvSpPr txBox="1">
              <a:spLocks noChangeArrowheads="1"/>
            </p:cNvSpPr>
            <p:nvPr/>
          </p:nvSpPr>
          <p:spPr bwMode="auto">
            <a:xfrm>
              <a:off x="0" y="77825"/>
              <a:ext cx="4036344"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كيان المادة (</a:t>
              </a:r>
              <a:r>
                <a:rPr lang="ar-SA" sz="1100" b="1" u="sng"/>
                <a:t>رقم المادة</a:t>
              </a:r>
              <a:r>
                <a:rPr lang="ar-SA" sz="1100" b="1"/>
                <a:t>)	          علاقة يدرس	     كيان الطالب (</a:t>
              </a:r>
              <a:r>
                <a:rPr lang="ar-SA" sz="1100" b="1" u="sng"/>
                <a:t>رقم القيد</a:t>
              </a:r>
              <a:r>
                <a:rPr lang="ar-SA" sz="1100" b="1"/>
                <a:t>)</a:t>
              </a:r>
              <a:endParaRPr lang="en-US" sz="1100"/>
            </a:p>
          </p:txBody>
        </p:sp>
        <p:cxnSp>
          <p:nvCxnSpPr>
            <p:cNvPr id="24593" name="AutoShape 211"/>
            <p:cNvCxnSpPr>
              <a:cxnSpLocks noChangeShapeType="1"/>
            </p:cNvCxnSpPr>
            <p:nvPr/>
          </p:nvCxnSpPr>
          <p:spPr bwMode="auto">
            <a:xfrm>
              <a:off x="856034" y="554477"/>
              <a:ext cx="2286000"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4594" name="AutoShape 212"/>
            <p:cNvCxnSpPr>
              <a:cxnSpLocks noChangeShapeType="1"/>
            </p:cNvCxnSpPr>
            <p:nvPr/>
          </p:nvCxnSpPr>
          <p:spPr bwMode="auto">
            <a:xfrm>
              <a:off x="856034" y="1196503"/>
              <a:ext cx="2284703"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4595" name="AutoShape 213"/>
            <p:cNvCxnSpPr>
              <a:cxnSpLocks noChangeShapeType="1"/>
            </p:cNvCxnSpPr>
            <p:nvPr/>
          </p:nvCxnSpPr>
          <p:spPr bwMode="auto">
            <a:xfrm>
              <a:off x="856034" y="603115"/>
              <a:ext cx="2286000" cy="38862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24596" name="AutoShape 215"/>
            <p:cNvCxnSpPr>
              <a:cxnSpLocks noChangeShapeType="1"/>
            </p:cNvCxnSpPr>
            <p:nvPr/>
          </p:nvCxnSpPr>
          <p:spPr bwMode="auto">
            <a:xfrm>
              <a:off x="856034" y="914400"/>
              <a:ext cx="2277110" cy="121285"/>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24597" name="AutoShape 214"/>
            <p:cNvSpPr>
              <a:spLocks noChangeArrowheads="1"/>
            </p:cNvSpPr>
            <p:nvPr/>
          </p:nvSpPr>
          <p:spPr bwMode="auto">
            <a:xfrm>
              <a:off x="1692613" y="437745"/>
              <a:ext cx="638810" cy="942975"/>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sp>
        <p:nvSpPr>
          <p:cNvPr id="23" name="AutoShape 155"/>
          <p:cNvSpPr>
            <a:spLocks noChangeArrowheads="1"/>
          </p:cNvSpPr>
          <p:nvPr/>
        </p:nvSpPr>
        <p:spPr bwMode="auto">
          <a:xfrm>
            <a:off x="5287963" y="5316538"/>
            <a:ext cx="2032000" cy="496887"/>
          </a:xfrm>
          <a:prstGeom prst="wedgeRoundRectCallout">
            <a:avLst>
              <a:gd name="adj1" fmla="val -19889"/>
              <a:gd name="adj2" fmla="val 112797"/>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dirty="0">
                <a:ea typeface="Calibri"/>
              </a:rPr>
              <a:t>الطالب على الاقل يدرس مادة دراسية واحدة أو أكثر</a:t>
            </a:r>
            <a:endParaRPr lang="en-US" sz="1100" dirty="0">
              <a:ea typeface="Calibri"/>
              <a:cs typeface="Arial"/>
            </a:endParaRPr>
          </a:p>
          <a:p>
            <a:pPr algn="just" rtl="1" fontAlgn="auto">
              <a:lnSpc>
                <a:spcPct val="107000"/>
              </a:lnSpc>
              <a:spcBef>
                <a:spcPts val="0"/>
              </a:spcBef>
              <a:spcAft>
                <a:spcPts val="800"/>
              </a:spcAft>
              <a:defRPr/>
            </a:pPr>
            <a:r>
              <a:rPr lang="en-GB" sz="1100" dirty="0">
                <a:ea typeface="Calibri"/>
                <a:cs typeface="Arial"/>
              </a:rPr>
              <a:t> </a:t>
            </a:r>
            <a:endParaRPr lang="en-US" sz="1100" dirty="0">
              <a:ea typeface="Calibri"/>
              <a:cs typeface="Arial"/>
            </a:endParaRPr>
          </a:p>
        </p:txBody>
      </p:sp>
      <p:sp>
        <p:nvSpPr>
          <p:cNvPr id="24" name="AutoShape 157"/>
          <p:cNvSpPr>
            <a:spLocks noChangeArrowheads="1"/>
          </p:cNvSpPr>
          <p:nvPr/>
        </p:nvSpPr>
        <p:spPr bwMode="auto">
          <a:xfrm>
            <a:off x="2311400" y="5326063"/>
            <a:ext cx="2274888" cy="506412"/>
          </a:xfrm>
          <a:prstGeom prst="wedgeRoundRectCallout">
            <a:avLst>
              <a:gd name="adj1" fmla="val 22482"/>
              <a:gd name="adj2" fmla="val 107016"/>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المادة قد لا يتم دراستها او يدرسها  أكثر من طالب</a:t>
            </a:r>
            <a:endParaRPr lang="en-US" sz="1100">
              <a:ea typeface="Calibri"/>
              <a:cs typeface="Arial"/>
            </a:endParaRPr>
          </a:p>
          <a:p>
            <a:pPr algn="just" rtl="1" fontAlgn="auto">
              <a:lnSpc>
                <a:spcPct val="107000"/>
              </a:lnSpc>
              <a:spcBef>
                <a:spcPts val="0"/>
              </a:spcBef>
              <a:spcAft>
                <a:spcPts val="800"/>
              </a:spcAft>
              <a:defRPr/>
            </a:pPr>
            <a:r>
              <a:rPr lang="en-GB" sz="1100">
                <a:ea typeface="Calibri"/>
                <a:cs typeface="Arial"/>
              </a:rPr>
              <a:t> </a:t>
            </a:r>
            <a:endParaRPr lang="en-US" sz="1100">
              <a:ea typeface="Calibri"/>
              <a:cs typeface="Arial"/>
            </a:endParaRPr>
          </a:p>
        </p:txBody>
      </p:sp>
      <p:cxnSp>
        <p:nvCxnSpPr>
          <p:cNvPr id="25" name="Straight Connector 24"/>
          <p:cNvCxnSpPr/>
          <p:nvPr/>
        </p:nvCxnSpPr>
        <p:spPr>
          <a:xfrm flipH="1">
            <a:off x="3670300" y="6367463"/>
            <a:ext cx="904875" cy="0"/>
          </a:xfrm>
          <a:prstGeom prst="line">
            <a:avLst/>
          </a:prstGeom>
          <a:ln w="19050"/>
        </p:spPr>
        <p:style>
          <a:lnRef idx="2">
            <a:schemeClr val="dk1"/>
          </a:lnRef>
          <a:fillRef idx="0">
            <a:schemeClr val="dk1"/>
          </a:fillRef>
          <a:effectRef idx="1">
            <a:schemeClr val="dk1"/>
          </a:effectRef>
          <a:fontRef idx="minor">
            <a:schemeClr val="tx1"/>
          </a:fontRef>
        </p:style>
      </p:cxnSp>
      <p:cxnSp>
        <p:nvCxnSpPr>
          <p:cNvPr id="26" name="AutoShape 309"/>
          <p:cNvCxnSpPr>
            <a:cxnSpLocks noChangeShapeType="1"/>
          </p:cNvCxnSpPr>
          <p:nvPr/>
        </p:nvCxnSpPr>
        <p:spPr bwMode="auto">
          <a:xfrm>
            <a:off x="3670300" y="6313488"/>
            <a:ext cx="996950" cy="635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27" name="Rectangle 26"/>
          <p:cNvSpPr>
            <a:spLocks noChangeArrowheads="1"/>
          </p:cNvSpPr>
          <p:nvPr/>
        </p:nvSpPr>
        <p:spPr bwMode="auto">
          <a:xfrm>
            <a:off x="2311400" y="6113463"/>
            <a:ext cx="1403350" cy="395287"/>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الطالب</a:t>
            </a:r>
            <a:endParaRPr lang="en-US" sz="1100">
              <a:latin typeface="Calibri" pitchFamily="34" charset="0"/>
            </a:endParaRPr>
          </a:p>
        </p:txBody>
      </p:sp>
      <p:sp>
        <p:nvSpPr>
          <p:cNvPr id="28" name="Rectangle 27"/>
          <p:cNvSpPr>
            <a:spLocks noChangeArrowheads="1"/>
          </p:cNvSpPr>
          <p:nvPr/>
        </p:nvSpPr>
        <p:spPr bwMode="auto">
          <a:xfrm>
            <a:off x="6116638" y="6122988"/>
            <a:ext cx="1500187" cy="39687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المادة</a:t>
            </a:r>
            <a:endParaRPr lang="en-US" sz="1100">
              <a:latin typeface="Calibri" pitchFamily="34" charset="0"/>
            </a:endParaRPr>
          </a:p>
        </p:txBody>
      </p:sp>
      <p:sp>
        <p:nvSpPr>
          <p:cNvPr id="29" name="Text Box 320"/>
          <p:cNvSpPr txBox="1">
            <a:spLocks noChangeArrowheads="1"/>
          </p:cNvSpPr>
          <p:nvPr/>
        </p:nvSpPr>
        <p:spPr bwMode="auto">
          <a:xfrm>
            <a:off x="5673725" y="6045200"/>
            <a:ext cx="365125"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M</a:t>
            </a:r>
            <a:endParaRPr lang="en-US" sz="1100"/>
          </a:p>
        </p:txBody>
      </p:sp>
      <p:sp>
        <p:nvSpPr>
          <p:cNvPr id="30" name="AutoShape 319"/>
          <p:cNvSpPr>
            <a:spLocks noChangeArrowheads="1"/>
          </p:cNvSpPr>
          <p:nvPr/>
        </p:nvSpPr>
        <p:spPr bwMode="auto">
          <a:xfrm>
            <a:off x="4343400" y="5997575"/>
            <a:ext cx="1216025" cy="671513"/>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000" b="1">
                <a:latin typeface="Calibri" pitchFamily="34" charset="0"/>
              </a:rPr>
              <a:t>يدرس</a:t>
            </a:r>
            <a:endParaRPr lang="en-US" sz="1100">
              <a:latin typeface="Calibri" pitchFamily="34" charset="0"/>
            </a:endParaRPr>
          </a:p>
        </p:txBody>
      </p:sp>
      <p:sp>
        <p:nvSpPr>
          <p:cNvPr id="34" name="Text Box 320"/>
          <p:cNvSpPr txBox="1">
            <a:spLocks noChangeArrowheads="1"/>
          </p:cNvSpPr>
          <p:nvPr/>
        </p:nvSpPr>
        <p:spPr bwMode="auto">
          <a:xfrm>
            <a:off x="3756025" y="6062663"/>
            <a:ext cx="365125"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N</a:t>
            </a:r>
            <a:endParaRPr lang="en-US" sz="1100"/>
          </a:p>
        </p:txBody>
      </p:sp>
      <p:pic>
        <p:nvPicPr>
          <p:cNvPr id="24599" name="~PP11093.WAV">
            <a:hlinkClick r:id="" action="ppaction://media"/>
          </p:cNvPr>
          <p:cNvPicPr>
            <a:picLocks noRot="1" noChangeAspect="1" noChangeArrowheads="1"/>
          </p:cNvPicPr>
          <p:nvPr>
            <a:wavAudioFile r:embed="rId1" name="~PP182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459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459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العديد إلى العديد </a:t>
            </a:r>
            <a:r>
              <a:rPr lang="en-GB" sz="3200" b="1">
                <a:solidFill>
                  <a:srgbClr val="0033CC"/>
                </a:solidFill>
                <a:latin typeface="Traditional Arabic" pitchFamily="18" charset="-78"/>
                <a:cs typeface="Traditional Arabic" pitchFamily="18" charset="-78"/>
              </a:rPr>
              <a:t>Many-to-Many Relationship</a:t>
            </a:r>
            <a:endParaRPr lang="ar-SA" sz="3200" b="1">
              <a:solidFill>
                <a:srgbClr val="0033CC"/>
              </a:solidFill>
              <a:latin typeface="Traditional Arabic" pitchFamily="18" charset="-78"/>
              <a:cs typeface="Traditional Arabic" pitchFamily="18" charset="-78"/>
            </a:endParaRPr>
          </a:p>
        </p:txBody>
      </p:sp>
      <p:sp>
        <p:nvSpPr>
          <p:cNvPr id="2662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b="1">
              <a:latin typeface="Traditional Arabic" pitchFamily="18" charset="-78"/>
              <a:cs typeface="Traditional Arabic" pitchFamily="18" charset="-78"/>
            </a:endParaRPr>
          </a:p>
          <a:p>
            <a:pPr algn="just" rtl="1"/>
            <a:endParaRPr lang="ar-SA" sz="2800" b="1">
              <a:latin typeface="Traditional Arabic" pitchFamily="18" charset="-78"/>
              <a:cs typeface="Traditional Arabic" pitchFamily="18" charset="-78"/>
            </a:endParaRPr>
          </a:p>
          <a:p>
            <a:pPr algn="just" rtl="1"/>
            <a:endParaRPr lang="ar-SA" sz="2800" b="1">
              <a:latin typeface="Traditional Arabic" pitchFamily="18" charset="-78"/>
              <a:cs typeface="Traditional Arabic" pitchFamily="18" charset="-78"/>
            </a:endParaRPr>
          </a:p>
          <a:p>
            <a:pPr algn="just" rtl="1"/>
            <a:endParaRPr lang="ar-SA" sz="2800" b="1">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حيث أن كل طالب يمكنه دراسة على الاقل مادة دراسية أو أكثر من مادة، نتحصل منها على "</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 وأن كل مادة دراسية قد لا يدرسها أي طالب أو تُدرس من أكثر من طالب، نتحصل منها على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وبالتالي لنتحصل على العلاقة من نوع العديد إلى العديد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grpSp>
        <p:nvGrpSpPr>
          <p:cNvPr id="26627" name="Group 21"/>
          <p:cNvGrpSpPr>
            <a:grpSpLocks/>
          </p:cNvGrpSpPr>
          <p:nvPr/>
        </p:nvGrpSpPr>
        <p:grpSpPr bwMode="auto">
          <a:xfrm>
            <a:off x="2311400" y="1196975"/>
            <a:ext cx="5305425" cy="1352550"/>
            <a:chOff x="0" y="0"/>
            <a:chExt cx="3988327" cy="1353293"/>
          </a:xfrm>
        </p:grpSpPr>
        <p:sp>
          <p:nvSpPr>
            <p:cNvPr id="23" name="AutoShape 155"/>
            <p:cNvSpPr>
              <a:spLocks noChangeArrowheads="1"/>
            </p:cNvSpPr>
            <p:nvPr/>
          </p:nvSpPr>
          <p:spPr bwMode="auto">
            <a:xfrm>
              <a:off x="2237617" y="0"/>
              <a:ext cx="1527546" cy="497161"/>
            </a:xfrm>
            <a:prstGeom prst="wedgeRoundRectCallout">
              <a:avLst>
                <a:gd name="adj1" fmla="val -19889"/>
                <a:gd name="adj2" fmla="val 112797"/>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الطالب على الاقل يدرس مادة دراسية واحدة أو أكثر</a:t>
              </a:r>
              <a:endParaRPr lang="en-US" sz="1100">
                <a:ea typeface="Calibri"/>
                <a:cs typeface="Arial"/>
              </a:endParaRPr>
            </a:p>
            <a:p>
              <a:pPr algn="just" rtl="1" fontAlgn="auto">
                <a:lnSpc>
                  <a:spcPct val="107000"/>
                </a:lnSpc>
                <a:spcBef>
                  <a:spcPts val="0"/>
                </a:spcBef>
                <a:spcAft>
                  <a:spcPts val="800"/>
                </a:spcAft>
                <a:defRPr/>
              </a:pPr>
              <a:r>
                <a:rPr lang="en-GB" sz="1100">
                  <a:ea typeface="Calibri"/>
                  <a:cs typeface="Arial"/>
                </a:rPr>
                <a:t> </a:t>
              </a:r>
              <a:endParaRPr lang="en-US" sz="1100">
                <a:ea typeface="Calibri"/>
                <a:cs typeface="Arial"/>
              </a:endParaRPr>
            </a:p>
          </p:txBody>
        </p:sp>
        <p:sp>
          <p:nvSpPr>
            <p:cNvPr id="24" name="AutoShape 157"/>
            <p:cNvSpPr>
              <a:spLocks noChangeArrowheads="1"/>
            </p:cNvSpPr>
            <p:nvPr/>
          </p:nvSpPr>
          <p:spPr bwMode="auto">
            <a:xfrm>
              <a:off x="0" y="9530"/>
              <a:ext cx="1710136" cy="508279"/>
            </a:xfrm>
            <a:prstGeom prst="wedgeRoundRectCallout">
              <a:avLst>
                <a:gd name="adj1" fmla="val 22482"/>
                <a:gd name="adj2" fmla="val 107016"/>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المادة قد لا يتم دراستها او يدرسها  أكثر من طالب</a:t>
              </a:r>
              <a:endParaRPr lang="en-US" sz="1100">
                <a:ea typeface="Calibri"/>
                <a:cs typeface="Arial"/>
              </a:endParaRPr>
            </a:p>
            <a:p>
              <a:pPr algn="just" rtl="1" fontAlgn="auto">
                <a:lnSpc>
                  <a:spcPct val="107000"/>
                </a:lnSpc>
                <a:spcBef>
                  <a:spcPts val="0"/>
                </a:spcBef>
                <a:spcAft>
                  <a:spcPts val="800"/>
                </a:spcAft>
                <a:defRPr/>
              </a:pPr>
              <a:r>
                <a:rPr lang="en-GB" sz="1100">
                  <a:ea typeface="Calibri"/>
                  <a:cs typeface="Arial"/>
                </a:rPr>
                <a:t> </a:t>
              </a:r>
              <a:endParaRPr lang="en-US" sz="1100">
                <a:ea typeface="Calibri"/>
                <a:cs typeface="Arial"/>
              </a:endParaRPr>
            </a:p>
          </p:txBody>
        </p:sp>
        <p:cxnSp>
          <p:nvCxnSpPr>
            <p:cNvPr id="25" name="Straight Connector 24"/>
            <p:cNvCxnSpPr/>
            <p:nvPr/>
          </p:nvCxnSpPr>
          <p:spPr>
            <a:xfrm flipH="1">
              <a:off x="1021546" y="1049914"/>
              <a:ext cx="680235" cy="0"/>
            </a:xfrm>
            <a:prstGeom prst="line">
              <a:avLst/>
            </a:prstGeom>
            <a:ln w="19050"/>
          </p:spPr>
          <p:style>
            <a:lnRef idx="2">
              <a:schemeClr val="dk1"/>
            </a:lnRef>
            <a:fillRef idx="0">
              <a:schemeClr val="dk1"/>
            </a:fillRef>
            <a:effectRef idx="1">
              <a:schemeClr val="dk1"/>
            </a:effectRef>
            <a:fontRef idx="minor">
              <a:schemeClr val="tx1"/>
            </a:fontRef>
          </p:style>
        </p:cxnSp>
        <p:cxnSp>
          <p:nvCxnSpPr>
            <p:cNvPr id="26631" name="AutoShape 309"/>
            <p:cNvCxnSpPr>
              <a:cxnSpLocks noChangeShapeType="1"/>
            </p:cNvCxnSpPr>
            <p:nvPr/>
          </p:nvCxnSpPr>
          <p:spPr bwMode="auto">
            <a:xfrm>
              <a:off x="1021404" y="1011677"/>
              <a:ext cx="2056130"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26632" name="Rectangle 26"/>
            <p:cNvSpPr>
              <a:spLocks noChangeArrowheads="1"/>
            </p:cNvSpPr>
            <p:nvPr/>
          </p:nvSpPr>
          <p:spPr bwMode="auto">
            <a:xfrm>
              <a:off x="0" y="797668"/>
              <a:ext cx="105537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الطالب</a:t>
              </a:r>
              <a:endParaRPr lang="en-US" sz="1100">
                <a:latin typeface="Calibri" pitchFamily="34" charset="0"/>
              </a:endParaRPr>
            </a:p>
          </p:txBody>
        </p:sp>
        <p:sp>
          <p:nvSpPr>
            <p:cNvPr id="26633" name="Rectangle 27"/>
            <p:cNvSpPr>
              <a:spLocks noChangeArrowheads="1"/>
            </p:cNvSpPr>
            <p:nvPr/>
          </p:nvSpPr>
          <p:spPr bwMode="auto">
            <a:xfrm>
              <a:off x="2859932" y="807396"/>
              <a:ext cx="1128395"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المادة</a:t>
              </a:r>
              <a:endParaRPr lang="en-US" sz="1100">
                <a:latin typeface="Calibri" pitchFamily="34" charset="0"/>
              </a:endParaRPr>
            </a:p>
          </p:txBody>
        </p:sp>
        <p:sp>
          <p:nvSpPr>
            <p:cNvPr id="26634" name="Text Box 320"/>
            <p:cNvSpPr txBox="1">
              <a:spLocks noChangeArrowheads="1"/>
            </p:cNvSpPr>
            <p:nvPr/>
          </p:nvSpPr>
          <p:spPr bwMode="auto">
            <a:xfrm>
              <a:off x="1060315" y="729575"/>
              <a:ext cx="1741170"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M</a:t>
              </a:r>
              <a:r>
                <a:rPr lang="ar-SA" sz="1100" b="1"/>
                <a:t>		  </a:t>
              </a:r>
              <a:r>
                <a:rPr lang="en-GB" sz="1100" b="1"/>
                <a:t>N</a:t>
              </a:r>
              <a:endParaRPr lang="en-US" sz="1100"/>
            </a:p>
          </p:txBody>
        </p:sp>
        <p:sp>
          <p:nvSpPr>
            <p:cNvPr id="26635" name="AutoShape 319"/>
            <p:cNvSpPr>
              <a:spLocks noChangeArrowheads="1"/>
            </p:cNvSpPr>
            <p:nvPr/>
          </p:nvSpPr>
          <p:spPr bwMode="auto">
            <a:xfrm>
              <a:off x="1527243" y="680936"/>
              <a:ext cx="914400" cy="672357"/>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000" b="1">
                  <a:latin typeface="Calibri" pitchFamily="34" charset="0"/>
                </a:rPr>
                <a:t>يدرس</a:t>
              </a:r>
              <a:endParaRPr lang="en-US" sz="1100">
                <a:latin typeface="Calibri" pitchFamily="34" charset="0"/>
              </a:endParaRPr>
            </a:p>
          </p:txBody>
        </p:sp>
      </p:grpSp>
      <p:pic>
        <p:nvPicPr>
          <p:cNvPr id="26637" name="~PP21093.WAV">
            <a:hlinkClick r:id="" action="ppaction://media"/>
          </p:cNvPr>
          <p:cNvPicPr>
            <a:picLocks noRot="1" noChangeAspect="1" noChangeArrowheads="1"/>
          </p:cNvPicPr>
          <p:nvPr>
            <a:wavAudioFile r:embed="rId1" name="~PP294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66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663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العلاقة الدائرية  </a:t>
            </a:r>
            <a:r>
              <a:rPr lang="en-GB" sz="3200" b="1">
                <a:solidFill>
                  <a:srgbClr val="0033CC"/>
                </a:solidFill>
                <a:latin typeface="Traditional Arabic" pitchFamily="18" charset="-78"/>
                <a:cs typeface="Traditional Arabic" pitchFamily="18" charset="-78"/>
              </a:rPr>
              <a:t>Recursive Relationship</a:t>
            </a:r>
            <a:endParaRPr lang="ar-SA" sz="3200" b="1">
              <a:solidFill>
                <a:srgbClr val="0033CC"/>
              </a:solidFill>
              <a:latin typeface="Traditional Arabic" pitchFamily="18" charset="-78"/>
              <a:cs typeface="Traditional Arabic" pitchFamily="18" charset="-78"/>
            </a:endParaRPr>
          </a:p>
        </p:txBody>
      </p:sp>
      <p:sp>
        <p:nvSpPr>
          <p:cNvPr id="2867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العلاقة </a:t>
            </a:r>
            <a:r>
              <a:rPr lang="en-GB" sz="2800">
                <a:latin typeface="Traditional Arabic" pitchFamily="18" charset="-78"/>
                <a:cs typeface="Traditional Arabic" pitchFamily="18" charset="-78"/>
              </a:rPr>
              <a:t>Relationship</a:t>
            </a:r>
            <a:r>
              <a:rPr lang="ar-SA" sz="2800">
                <a:latin typeface="Traditional Arabic" pitchFamily="18" charset="-78"/>
                <a:cs typeface="Traditional Arabic" pitchFamily="18" charset="-78"/>
              </a:rPr>
              <a:t>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هي عبارة عن اتصال بين كيانين أو بين كيان واحد ونفسه. العلاقة بين كيان واحد ونفسه تعرف </a:t>
            </a:r>
            <a:r>
              <a:rPr lang="ar-SA" sz="2800" b="1">
                <a:latin typeface="Traditional Arabic" pitchFamily="18" charset="-78"/>
                <a:cs typeface="Traditional Arabic" pitchFamily="18" charset="-78"/>
              </a:rPr>
              <a:t>بالعلاقة الدائرية </a:t>
            </a:r>
            <a:r>
              <a:rPr lang="en-GB" sz="2800" b="1">
                <a:latin typeface="Traditional Arabic" pitchFamily="18" charset="-78"/>
                <a:cs typeface="Traditional Arabic" pitchFamily="18" charset="-78"/>
              </a:rPr>
              <a:t>Recursive Relationship</a:t>
            </a:r>
            <a:r>
              <a:rPr lang="ar-SA" sz="2800" b="1">
                <a:latin typeface="Traditional Arabic" pitchFamily="18" charset="-78"/>
                <a:cs typeface="Traditional Arabic" pitchFamily="18" charset="-78"/>
              </a:rPr>
              <a:t>. </a:t>
            </a:r>
          </a:p>
          <a:p>
            <a:pPr algn="just" rtl="1">
              <a:lnSpc>
                <a:spcPct val="150000"/>
              </a:lnSpc>
            </a:pPr>
            <a:r>
              <a:rPr lang="ar-SA" sz="2800">
                <a:latin typeface="Traditional Arabic" pitchFamily="18" charset="-78"/>
                <a:cs typeface="Traditional Arabic" pitchFamily="18" charset="-78"/>
              </a:rPr>
              <a:t>في العلاقة الدائرية يرتبط الكيان مع نفسه مرة أو أكثر من مرة في أنواع علاقات مختلفة (1:1 ،1:</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a:t>
            </a:r>
            <a:r>
              <a:rPr lang="en-GB" sz="2800">
                <a:latin typeface="Traditional Arabic" pitchFamily="18" charset="-78"/>
                <a:cs typeface="Traditional Arabic" pitchFamily="18" charset="-78"/>
              </a:rPr>
              <a:t>M:N</a:t>
            </a:r>
            <a:r>
              <a:rPr lang="ar-SA" sz="2800">
                <a:latin typeface="Traditional Arabic" pitchFamily="18" charset="-78"/>
                <a:cs typeface="Traditional Arabic" pitchFamily="18" charset="-78"/>
              </a:rPr>
              <a:t>).</a:t>
            </a:r>
          </a:p>
        </p:txBody>
      </p:sp>
      <p:pic>
        <p:nvPicPr>
          <p:cNvPr id="28677" name="~PP11109.WAV">
            <a:hlinkClick r:id="" action="ppaction://media"/>
          </p:cNvPr>
          <p:cNvPicPr>
            <a:picLocks noRot="1" noChangeAspect="1" noChangeArrowheads="1"/>
          </p:cNvPicPr>
          <p:nvPr>
            <a:wavAudioFile r:embed="rId1" name="~PP125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867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867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واحد (1: 1) </a:t>
            </a:r>
            <a:r>
              <a:rPr lang="en-GB" sz="2400" b="1">
                <a:solidFill>
                  <a:srgbClr val="0033CC"/>
                </a:solidFill>
                <a:latin typeface="Traditional Arabic" pitchFamily="18" charset="-78"/>
                <a:cs typeface="Traditional Arabic" pitchFamily="18" charset="-78"/>
              </a:rPr>
              <a:t>One-to-One </a:t>
            </a:r>
            <a:endParaRPr lang="ar-SA" sz="2400" b="1">
              <a:solidFill>
                <a:srgbClr val="0033CC"/>
              </a:solidFill>
              <a:latin typeface="Traditional Arabic" pitchFamily="18" charset="-78"/>
              <a:cs typeface="Traditional Arabic" pitchFamily="18" charset="-78"/>
            </a:endParaRPr>
          </a:p>
        </p:txBody>
      </p:sp>
      <p:sp>
        <p:nvSpPr>
          <p:cNvPr id="3072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بالنظر في العلاقة الدائرية عندما تكون نوع العلاقة 1:1، كما في الشكل، نلاحظ يمكن لموظف أن يتزوج موظفة واحدة معه في نفس المؤسسة أو لا يتزوج. ويمكن للموظفة أن تتزوج موظف واحد في نفس المؤسسة أو لا تتزوج موظف.</a:t>
            </a: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في العلاقة الدائرية من نوع واحد إلى واحد</a:t>
            </a:r>
            <a:endParaRPr lang="ar-SA" sz="2800">
              <a:latin typeface="Traditional Arabic" pitchFamily="18" charset="-78"/>
              <a:cs typeface="Traditional Arabic" pitchFamily="18" charset="-78"/>
            </a:endParaRPr>
          </a:p>
        </p:txBody>
      </p:sp>
      <p:grpSp>
        <p:nvGrpSpPr>
          <p:cNvPr id="30723" name="Group 3"/>
          <p:cNvGrpSpPr>
            <a:grpSpLocks/>
          </p:cNvGrpSpPr>
          <p:nvPr/>
        </p:nvGrpSpPr>
        <p:grpSpPr bwMode="auto">
          <a:xfrm>
            <a:off x="3594100" y="3429000"/>
            <a:ext cx="3375025" cy="1800225"/>
            <a:chOff x="1567" y="1995"/>
            <a:chExt cx="4343" cy="2835"/>
          </a:xfrm>
        </p:grpSpPr>
        <p:sp>
          <p:nvSpPr>
            <p:cNvPr id="30724" name="Rectangle 4"/>
            <p:cNvSpPr>
              <a:spLocks noChangeArrowheads="1"/>
            </p:cNvSpPr>
            <p:nvPr/>
          </p:nvSpPr>
          <p:spPr bwMode="auto">
            <a:xfrm>
              <a:off x="1586" y="2599"/>
              <a:ext cx="2582" cy="2231"/>
            </a:xfrm>
            <a:prstGeom prst="rect">
              <a:avLst/>
            </a:prstGeom>
            <a:solidFill>
              <a:srgbClr val="FFFFFF"/>
            </a:solidFill>
            <a:ln w="19050">
              <a:solidFill>
                <a:schemeClr val="accent1"/>
              </a:solidFill>
              <a:miter lim="800000"/>
              <a:headEnd/>
              <a:tailEnd/>
            </a:ln>
          </p:spPr>
          <p:txBody>
            <a:bodyPr/>
            <a:lstStyle/>
            <a:p>
              <a:pPr algn="ctr">
                <a:lnSpc>
                  <a:spcPct val="107000"/>
                </a:lnSpc>
              </a:pPr>
              <a:r>
                <a:rPr lang="ar-SA" sz="1400" b="1">
                  <a:latin typeface="Calibri" pitchFamily="34" charset="0"/>
                </a:rPr>
                <a:t>  </a:t>
              </a:r>
              <a:r>
                <a:rPr lang="en-GB" sz="1400" b="1">
                  <a:latin typeface="Calibri" pitchFamily="34" charset="0"/>
                </a:rPr>
                <a:t>S22</a:t>
              </a:r>
              <a:r>
                <a:rPr lang="ar-SA" sz="1400" b="1">
                  <a:latin typeface="Calibri" pitchFamily="34" charset="0"/>
                </a:rPr>
                <a:t>  أحمد    </a:t>
              </a:r>
              <a:endParaRPr lang="en-US" sz="1100">
                <a:latin typeface="Calibri" pitchFamily="34" charset="0"/>
              </a:endParaRPr>
            </a:p>
            <a:p>
              <a:pPr algn="ctr">
                <a:lnSpc>
                  <a:spcPct val="107000"/>
                </a:lnSpc>
              </a:pPr>
              <a:r>
                <a:rPr lang="en-GB" sz="1400" b="1">
                  <a:latin typeface="Calibri" pitchFamily="34" charset="0"/>
                </a:rPr>
                <a:t>S32</a:t>
              </a:r>
              <a:r>
                <a:rPr lang="ar-SA" sz="1400" b="1">
                  <a:latin typeface="Calibri" pitchFamily="34" charset="0"/>
                </a:rPr>
                <a:t>سعاد    </a:t>
              </a:r>
              <a:endParaRPr lang="en-US" sz="1100">
                <a:latin typeface="Calibri" pitchFamily="34" charset="0"/>
              </a:endParaRPr>
            </a:p>
            <a:p>
              <a:pPr algn="ctr">
                <a:lnSpc>
                  <a:spcPct val="107000"/>
                </a:lnSpc>
              </a:pPr>
              <a:r>
                <a:rPr lang="en-GB" sz="1400" b="1">
                  <a:latin typeface="Calibri" pitchFamily="34" charset="0"/>
                </a:rPr>
                <a:t>S61</a:t>
              </a:r>
              <a:r>
                <a:rPr lang="ar-SA" sz="1400" b="1">
                  <a:latin typeface="Calibri" pitchFamily="34" charset="0"/>
                </a:rPr>
                <a:t>حسن    </a:t>
              </a:r>
              <a:endParaRPr lang="en-US" sz="1100">
                <a:latin typeface="Calibri" pitchFamily="34" charset="0"/>
              </a:endParaRPr>
            </a:p>
            <a:p>
              <a:pPr algn="ctr">
                <a:lnSpc>
                  <a:spcPct val="107000"/>
                </a:lnSpc>
              </a:pPr>
              <a:r>
                <a:rPr lang="en-GB" sz="1400" b="1">
                  <a:latin typeface="Calibri" pitchFamily="34" charset="0"/>
                </a:rPr>
                <a:t>S70</a:t>
              </a:r>
              <a:r>
                <a:rPr lang="ar-SA" sz="1400" b="1">
                  <a:latin typeface="Calibri" pitchFamily="34" charset="0"/>
                </a:rPr>
                <a:t> هند     </a:t>
              </a:r>
              <a:endParaRPr lang="en-US" sz="1100">
                <a:latin typeface="Calibri" pitchFamily="34" charset="0"/>
              </a:endParaRPr>
            </a:p>
            <a:p>
              <a:pPr algn="ctr">
                <a:lnSpc>
                  <a:spcPct val="107000"/>
                </a:lnSpc>
              </a:pPr>
              <a:r>
                <a:rPr lang="en-GB" sz="1400" b="1">
                  <a:latin typeface="Calibri" pitchFamily="34" charset="0"/>
                </a:rPr>
                <a:t>S85 </a:t>
              </a:r>
              <a:r>
                <a:rPr lang="ar-SA" sz="1400" b="1">
                  <a:latin typeface="Calibri" pitchFamily="34" charset="0"/>
                </a:rPr>
                <a:t>مروة   </a:t>
              </a:r>
              <a:endParaRPr lang="en-US" sz="1100">
                <a:latin typeface="Calibri" pitchFamily="34" charset="0"/>
              </a:endParaRPr>
            </a:p>
            <a:p>
              <a:pPr algn="ctr">
                <a:lnSpc>
                  <a:spcPct val="107000"/>
                </a:lnSpc>
              </a:pPr>
              <a:r>
                <a:rPr lang="en-GB" sz="1400" b="1">
                  <a:latin typeface="Calibri" pitchFamily="34" charset="0"/>
                </a:rPr>
                <a:t>S92</a:t>
              </a:r>
              <a:r>
                <a:rPr lang="ar-SA" sz="1400" b="1">
                  <a:latin typeface="Calibri" pitchFamily="34" charset="0"/>
                </a:rPr>
                <a:t>أدم      </a:t>
              </a:r>
              <a:endParaRPr lang="en-US" sz="1100">
                <a:latin typeface="Calibri" pitchFamily="34" charset="0"/>
              </a:endParaRPr>
            </a:p>
          </p:txBody>
        </p:sp>
        <p:sp>
          <p:nvSpPr>
            <p:cNvPr id="30725" name="Text Box 388"/>
            <p:cNvSpPr txBox="1">
              <a:spLocks noChangeArrowheads="1"/>
            </p:cNvSpPr>
            <p:nvPr/>
          </p:nvSpPr>
          <p:spPr bwMode="auto">
            <a:xfrm>
              <a:off x="1567" y="1995"/>
              <a:ext cx="4245" cy="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علاقة يتزوج	              كيان الموظف (</a:t>
              </a:r>
              <a:r>
                <a:rPr lang="ar-SA" sz="1100" b="1" u="sng"/>
                <a:t>رقم الموظف</a:t>
              </a:r>
              <a:r>
                <a:rPr lang="ar-SA" sz="1100" b="1"/>
                <a:t>)</a:t>
              </a:r>
              <a:endParaRPr lang="en-US" sz="1100"/>
            </a:p>
          </p:txBody>
        </p:sp>
        <p:cxnSp>
          <p:nvCxnSpPr>
            <p:cNvPr id="30726" name="AutoShape 389"/>
            <p:cNvCxnSpPr>
              <a:cxnSpLocks noChangeShapeType="1"/>
            </p:cNvCxnSpPr>
            <p:nvPr/>
          </p:nvCxnSpPr>
          <p:spPr bwMode="auto">
            <a:xfrm>
              <a:off x="3578" y="2850"/>
              <a:ext cx="1857" cy="1"/>
            </a:xfrm>
            <a:prstGeom prst="straightConnector1">
              <a:avLst/>
            </a:prstGeom>
            <a:noFill/>
            <a:ln w="12700">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8" name="AutoShape 392"/>
            <p:cNvCxnSpPr>
              <a:cxnSpLocks noChangeShapeType="1"/>
            </p:cNvCxnSpPr>
            <p:nvPr/>
          </p:nvCxnSpPr>
          <p:spPr bwMode="auto">
            <a:xfrm flipV="1">
              <a:off x="3534" y="3208"/>
              <a:ext cx="1992" cy="20"/>
            </a:xfrm>
            <a:prstGeom prst="straightConnector1">
              <a:avLst/>
            </a:prstGeom>
            <a:noFill/>
            <a:ln w="12700">
              <a:solidFill>
                <a:schemeClr val="tx1">
                  <a:lumMod val="100000"/>
                  <a:lumOff val="0"/>
                </a:schemeClr>
              </a:solidFill>
              <a:prstDash val="dash"/>
              <a:round/>
              <a:headEnd type="arrow" w="med" len="med"/>
              <a:tailEnd/>
            </a:ln>
            <a:extLst/>
          </p:spPr>
        </p:cxnSp>
        <p:cxnSp>
          <p:nvCxnSpPr>
            <p:cNvPr id="9" name="AutoShape 434"/>
            <p:cNvCxnSpPr>
              <a:cxnSpLocks noChangeShapeType="1"/>
            </p:cNvCxnSpPr>
            <p:nvPr/>
          </p:nvCxnSpPr>
          <p:spPr bwMode="auto">
            <a:xfrm>
              <a:off x="3579" y="4253"/>
              <a:ext cx="1965" cy="0"/>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cxnSp>
          <p:nvCxnSpPr>
            <p:cNvPr id="10" name="AutoShape 435"/>
            <p:cNvCxnSpPr>
              <a:cxnSpLocks noChangeShapeType="1"/>
            </p:cNvCxnSpPr>
            <p:nvPr/>
          </p:nvCxnSpPr>
          <p:spPr bwMode="auto">
            <a:xfrm>
              <a:off x="3536" y="4630"/>
              <a:ext cx="1871" cy="0"/>
            </a:xfrm>
            <a:prstGeom prst="straightConnector1">
              <a:avLst/>
            </a:prstGeom>
            <a:ln>
              <a:headEnd/>
              <a:tailEnd/>
            </a:ln>
            <a:extLst/>
          </p:spPr>
          <p:style>
            <a:lnRef idx="3">
              <a:schemeClr val="accent2"/>
            </a:lnRef>
            <a:fillRef idx="0">
              <a:schemeClr val="accent2"/>
            </a:fillRef>
            <a:effectRef idx="2">
              <a:schemeClr val="accent2"/>
            </a:effectRef>
            <a:fontRef idx="minor">
              <a:schemeClr val="tx1"/>
            </a:fontRef>
          </p:style>
        </p:cxnSp>
        <p:sp>
          <p:nvSpPr>
            <p:cNvPr id="30730" name="AutoShape 437"/>
            <p:cNvSpPr>
              <a:spLocks noChangeArrowheads="1"/>
            </p:cNvSpPr>
            <p:nvPr/>
          </p:nvSpPr>
          <p:spPr bwMode="auto">
            <a:xfrm>
              <a:off x="4904" y="2715"/>
              <a:ext cx="1006" cy="2051"/>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30732" name="~PP61109.WAV">
            <a:hlinkClick r:id="" action="ppaction://media"/>
          </p:cNvPr>
          <p:cNvPicPr>
            <a:picLocks noRot="1" noChangeAspect="1" noChangeArrowheads="1"/>
          </p:cNvPicPr>
          <p:nvPr>
            <a:wavAudioFile r:embed="rId1" name="~PP60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07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073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واحد (1: 1) </a:t>
            </a:r>
            <a:r>
              <a:rPr lang="en-GB" sz="2400" b="1">
                <a:solidFill>
                  <a:srgbClr val="0033CC"/>
                </a:solidFill>
                <a:latin typeface="Traditional Arabic" pitchFamily="18" charset="-78"/>
                <a:cs typeface="Traditional Arabic" pitchFamily="18" charset="-78"/>
              </a:rPr>
              <a:t>One-to-One </a:t>
            </a:r>
            <a:endParaRPr lang="ar-SA" sz="2400" b="1">
              <a:solidFill>
                <a:srgbClr val="0033CC"/>
              </a:solidFill>
              <a:latin typeface="Traditional Arabic" pitchFamily="18" charset="-78"/>
              <a:cs typeface="Traditional Arabic" pitchFamily="18" charset="-78"/>
            </a:endParaRPr>
          </a:p>
        </p:txBody>
      </p:sp>
      <p:sp>
        <p:nvSpPr>
          <p:cNvPr id="3277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من الشكل على اليمين، نلاحظ أن الموظف </a:t>
            </a:r>
            <a:r>
              <a:rPr lang="ar-SA" sz="2800" b="1">
                <a:latin typeface="Traditional Arabic" pitchFamily="18" charset="-78"/>
                <a:cs typeface="Traditional Arabic" pitchFamily="18" charset="-78"/>
              </a:rPr>
              <a:t>قد لا يتزوج (أي صفر 0)</a:t>
            </a:r>
            <a:r>
              <a:rPr lang="ar-SA" sz="2800">
                <a:latin typeface="Traditional Arabic" pitchFamily="18" charset="-78"/>
                <a:cs typeface="Traditional Arabic" pitchFamily="18" charset="-78"/>
              </a:rPr>
              <a:t> يتكون لدينا قيد مشاركة اختياري (خط مفرد) بين كيان الموظف والعلاقة يتزوج في أحد الجانبين، أو </a:t>
            </a:r>
            <a:r>
              <a:rPr lang="ar-SA" sz="2800" b="1">
                <a:latin typeface="Traditional Arabic" pitchFamily="18" charset="-78"/>
                <a:cs typeface="Traditional Arabic" pitchFamily="18" charset="-78"/>
              </a:rPr>
              <a:t>يتزوج موظفة واحدة فقط (واحد 1)</a:t>
            </a:r>
            <a:r>
              <a:rPr lang="ar-SA" sz="2800">
                <a:latin typeface="Traditional Arabic" pitchFamily="18" charset="-78"/>
                <a:cs typeface="Traditional Arabic" pitchFamily="18" charset="-78"/>
              </a:rPr>
              <a:t> نتحصل منها على قيمة قيد الأصل 1 توضع بجانب كيان الموظف.</a:t>
            </a:r>
            <a:endParaRPr lang="en-US"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وكل موظفة </a:t>
            </a:r>
            <a:r>
              <a:rPr lang="ar-SA" sz="2800" b="1">
                <a:latin typeface="Traditional Arabic" pitchFamily="18" charset="-78"/>
                <a:cs typeface="Traditional Arabic" pitchFamily="18" charset="-78"/>
              </a:rPr>
              <a:t>قد لا تتزوج (أي صفر 0) </a:t>
            </a:r>
            <a:r>
              <a:rPr lang="ar-SA" sz="2800">
                <a:latin typeface="Traditional Arabic" pitchFamily="18" charset="-78"/>
                <a:cs typeface="Traditional Arabic" pitchFamily="18" charset="-78"/>
              </a:rPr>
              <a:t>يتكون لدينا قيد مشاركة اختياري (خط مفرد) بين  كيان الموظف والعلاقة يتزوج في الجانب الثاني، </a:t>
            </a:r>
            <a:r>
              <a:rPr lang="ar-SA" sz="2800" b="1">
                <a:latin typeface="Traditional Arabic" pitchFamily="18" charset="-78"/>
                <a:cs typeface="Traditional Arabic" pitchFamily="18" charset="-78"/>
              </a:rPr>
              <a:t>او يتزوج واحدة (واحدة 1)</a:t>
            </a:r>
            <a:r>
              <a:rPr lang="ar-SA" sz="2800">
                <a:latin typeface="Traditional Arabic" pitchFamily="18" charset="-78"/>
                <a:cs typeface="Traditional Arabic" pitchFamily="18" charset="-78"/>
              </a:rPr>
              <a:t> نتحصل منها على</a:t>
            </a:r>
            <a:r>
              <a:rPr lang="ar-SA" sz="2800" b="1">
                <a:latin typeface="Traditional Arabic" pitchFamily="18" charset="-78"/>
                <a:cs typeface="Traditional Arabic" pitchFamily="18" charset="-78"/>
              </a:rPr>
              <a:t> </a:t>
            </a:r>
            <a:r>
              <a:rPr lang="ar-SA" sz="2800">
                <a:latin typeface="Traditional Arabic" pitchFamily="18" charset="-78"/>
                <a:cs typeface="Traditional Arabic" pitchFamily="18" charset="-78"/>
              </a:rPr>
              <a:t>قيمة قيد الأصل 1 توضع بجانب كيان الموظف. </a:t>
            </a:r>
          </a:p>
        </p:txBody>
      </p:sp>
      <p:grpSp>
        <p:nvGrpSpPr>
          <p:cNvPr id="32771" name="Group 3"/>
          <p:cNvGrpSpPr>
            <a:grpSpLocks/>
          </p:cNvGrpSpPr>
          <p:nvPr/>
        </p:nvGrpSpPr>
        <p:grpSpPr bwMode="auto">
          <a:xfrm>
            <a:off x="5673725" y="4652963"/>
            <a:ext cx="3375025" cy="1800225"/>
            <a:chOff x="1567" y="1995"/>
            <a:chExt cx="4343" cy="2835"/>
          </a:xfrm>
        </p:grpSpPr>
        <p:sp>
          <p:nvSpPr>
            <p:cNvPr id="32778" name="Rectangle 4"/>
            <p:cNvSpPr>
              <a:spLocks noChangeArrowheads="1"/>
            </p:cNvSpPr>
            <p:nvPr/>
          </p:nvSpPr>
          <p:spPr bwMode="auto">
            <a:xfrm>
              <a:off x="1586" y="2599"/>
              <a:ext cx="2582" cy="2231"/>
            </a:xfrm>
            <a:prstGeom prst="rect">
              <a:avLst/>
            </a:prstGeom>
            <a:solidFill>
              <a:srgbClr val="FFFFFF"/>
            </a:solidFill>
            <a:ln w="19050">
              <a:solidFill>
                <a:schemeClr val="accent1"/>
              </a:solidFill>
              <a:miter lim="800000"/>
              <a:headEnd/>
              <a:tailEnd/>
            </a:ln>
          </p:spPr>
          <p:txBody>
            <a:bodyPr/>
            <a:lstStyle/>
            <a:p>
              <a:pPr algn="ctr">
                <a:lnSpc>
                  <a:spcPct val="107000"/>
                </a:lnSpc>
              </a:pPr>
              <a:r>
                <a:rPr lang="ar-SA" sz="1400" b="1">
                  <a:latin typeface="Calibri" pitchFamily="34" charset="0"/>
                </a:rPr>
                <a:t>  </a:t>
              </a:r>
              <a:r>
                <a:rPr lang="en-GB" sz="1400" b="1">
                  <a:latin typeface="Calibri" pitchFamily="34" charset="0"/>
                </a:rPr>
                <a:t>S22</a:t>
              </a:r>
              <a:r>
                <a:rPr lang="ar-SA" sz="1400" b="1">
                  <a:latin typeface="Calibri" pitchFamily="34" charset="0"/>
                </a:rPr>
                <a:t>  أحمد    </a:t>
              </a:r>
              <a:endParaRPr lang="en-US" sz="1100">
                <a:latin typeface="Calibri" pitchFamily="34" charset="0"/>
              </a:endParaRPr>
            </a:p>
            <a:p>
              <a:pPr algn="ctr">
                <a:lnSpc>
                  <a:spcPct val="107000"/>
                </a:lnSpc>
              </a:pPr>
              <a:r>
                <a:rPr lang="en-GB" sz="1400" b="1">
                  <a:latin typeface="Calibri" pitchFamily="34" charset="0"/>
                </a:rPr>
                <a:t>S32</a:t>
              </a:r>
              <a:r>
                <a:rPr lang="ar-SA" sz="1400" b="1">
                  <a:latin typeface="Calibri" pitchFamily="34" charset="0"/>
                </a:rPr>
                <a:t>سعاد    </a:t>
              </a:r>
              <a:endParaRPr lang="en-US" sz="1100">
                <a:latin typeface="Calibri" pitchFamily="34" charset="0"/>
              </a:endParaRPr>
            </a:p>
            <a:p>
              <a:pPr algn="ctr">
                <a:lnSpc>
                  <a:spcPct val="107000"/>
                </a:lnSpc>
              </a:pPr>
              <a:r>
                <a:rPr lang="en-GB" sz="1400" b="1">
                  <a:latin typeface="Calibri" pitchFamily="34" charset="0"/>
                </a:rPr>
                <a:t>S61</a:t>
              </a:r>
              <a:r>
                <a:rPr lang="ar-SA" sz="1400" b="1">
                  <a:latin typeface="Calibri" pitchFamily="34" charset="0"/>
                </a:rPr>
                <a:t>حسن    </a:t>
              </a:r>
              <a:endParaRPr lang="en-US" sz="1100">
                <a:latin typeface="Calibri" pitchFamily="34" charset="0"/>
              </a:endParaRPr>
            </a:p>
            <a:p>
              <a:pPr algn="ctr">
                <a:lnSpc>
                  <a:spcPct val="107000"/>
                </a:lnSpc>
              </a:pPr>
              <a:r>
                <a:rPr lang="en-GB" sz="1400" b="1">
                  <a:latin typeface="Calibri" pitchFamily="34" charset="0"/>
                </a:rPr>
                <a:t>S70</a:t>
              </a:r>
              <a:r>
                <a:rPr lang="ar-SA" sz="1400" b="1">
                  <a:latin typeface="Calibri" pitchFamily="34" charset="0"/>
                </a:rPr>
                <a:t> هند     </a:t>
              </a:r>
              <a:endParaRPr lang="en-US" sz="1100">
                <a:latin typeface="Calibri" pitchFamily="34" charset="0"/>
              </a:endParaRPr>
            </a:p>
            <a:p>
              <a:pPr algn="ctr">
                <a:lnSpc>
                  <a:spcPct val="107000"/>
                </a:lnSpc>
              </a:pPr>
              <a:r>
                <a:rPr lang="en-GB" sz="1400" b="1">
                  <a:latin typeface="Calibri" pitchFamily="34" charset="0"/>
                </a:rPr>
                <a:t>S85 </a:t>
              </a:r>
              <a:r>
                <a:rPr lang="ar-SA" sz="1400" b="1">
                  <a:latin typeface="Calibri" pitchFamily="34" charset="0"/>
                </a:rPr>
                <a:t>مروة   </a:t>
              </a:r>
              <a:endParaRPr lang="en-US" sz="1100">
                <a:latin typeface="Calibri" pitchFamily="34" charset="0"/>
              </a:endParaRPr>
            </a:p>
            <a:p>
              <a:pPr algn="ctr">
                <a:lnSpc>
                  <a:spcPct val="107000"/>
                </a:lnSpc>
              </a:pPr>
              <a:r>
                <a:rPr lang="en-GB" sz="1400" b="1">
                  <a:latin typeface="Calibri" pitchFamily="34" charset="0"/>
                </a:rPr>
                <a:t>S92</a:t>
              </a:r>
              <a:r>
                <a:rPr lang="ar-SA" sz="1400" b="1">
                  <a:latin typeface="Calibri" pitchFamily="34" charset="0"/>
                </a:rPr>
                <a:t>أدم      </a:t>
              </a:r>
              <a:endParaRPr lang="en-US" sz="1100">
                <a:latin typeface="Calibri" pitchFamily="34" charset="0"/>
              </a:endParaRPr>
            </a:p>
          </p:txBody>
        </p:sp>
        <p:sp>
          <p:nvSpPr>
            <p:cNvPr id="32779" name="Text Box 388"/>
            <p:cNvSpPr txBox="1">
              <a:spLocks noChangeArrowheads="1"/>
            </p:cNvSpPr>
            <p:nvPr/>
          </p:nvSpPr>
          <p:spPr bwMode="auto">
            <a:xfrm>
              <a:off x="1567" y="1995"/>
              <a:ext cx="4245" cy="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علاقة يتزوج	              كيان الموظف (</a:t>
              </a:r>
              <a:r>
                <a:rPr lang="ar-SA" sz="1100" b="1" u="sng"/>
                <a:t>رقم الموظف</a:t>
              </a:r>
              <a:r>
                <a:rPr lang="ar-SA" sz="1100" b="1"/>
                <a:t>)</a:t>
              </a:r>
              <a:endParaRPr lang="en-US" sz="1100"/>
            </a:p>
          </p:txBody>
        </p:sp>
        <p:cxnSp>
          <p:nvCxnSpPr>
            <p:cNvPr id="32780" name="AutoShape 389"/>
            <p:cNvCxnSpPr>
              <a:cxnSpLocks noChangeShapeType="1"/>
            </p:cNvCxnSpPr>
            <p:nvPr/>
          </p:nvCxnSpPr>
          <p:spPr bwMode="auto">
            <a:xfrm>
              <a:off x="3578" y="2850"/>
              <a:ext cx="1857" cy="1"/>
            </a:xfrm>
            <a:prstGeom prst="straightConnector1">
              <a:avLst/>
            </a:prstGeom>
            <a:noFill/>
            <a:ln w="12700">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8" name="AutoShape 392"/>
            <p:cNvCxnSpPr>
              <a:cxnSpLocks noChangeShapeType="1"/>
            </p:cNvCxnSpPr>
            <p:nvPr/>
          </p:nvCxnSpPr>
          <p:spPr bwMode="auto">
            <a:xfrm flipV="1">
              <a:off x="3534" y="3207"/>
              <a:ext cx="1992" cy="20"/>
            </a:xfrm>
            <a:prstGeom prst="straightConnector1">
              <a:avLst/>
            </a:prstGeom>
            <a:noFill/>
            <a:ln w="12700">
              <a:solidFill>
                <a:schemeClr val="tx1">
                  <a:lumMod val="100000"/>
                  <a:lumOff val="0"/>
                </a:schemeClr>
              </a:solidFill>
              <a:prstDash val="dash"/>
              <a:round/>
              <a:headEnd type="arrow" w="med" len="med"/>
              <a:tailEnd/>
            </a:ln>
            <a:extLst/>
          </p:spPr>
        </p:cxnSp>
        <p:cxnSp>
          <p:nvCxnSpPr>
            <p:cNvPr id="9" name="AutoShape 434"/>
            <p:cNvCxnSpPr>
              <a:cxnSpLocks noChangeShapeType="1"/>
            </p:cNvCxnSpPr>
            <p:nvPr/>
          </p:nvCxnSpPr>
          <p:spPr bwMode="auto">
            <a:xfrm>
              <a:off x="3579" y="4252"/>
              <a:ext cx="1965" cy="0"/>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cxnSp>
          <p:nvCxnSpPr>
            <p:cNvPr id="10" name="AutoShape 435"/>
            <p:cNvCxnSpPr>
              <a:cxnSpLocks noChangeShapeType="1"/>
            </p:cNvCxnSpPr>
            <p:nvPr/>
          </p:nvCxnSpPr>
          <p:spPr bwMode="auto">
            <a:xfrm>
              <a:off x="3536" y="4630"/>
              <a:ext cx="1871" cy="0"/>
            </a:xfrm>
            <a:prstGeom prst="straightConnector1">
              <a:avLst/>
            </a:prstGeom>
            <a:ln>
              <a:headEnd/>
              <a:tailEnd/>
            </a:ln>
            <a:extLst/>
          </p:spPr>
          <p:style>
            <a:lnRef idx="3">
              <a:schemeClr val="accent2"/>
            </a:lnRef>
            <a:fillRef idx="0">
              <a:schemeClr val="accent2"/>
            </a:fillRef>
            <a:effectRef idx="2">
              <a:schemeClr val="accent2"/>
            </a:effectRef>
            <a:fontRef idx="minor">
              <a:schemeClr val="tx1"/>
            </a:fontRef>
          </p:style>
        </p:cxnSp>
        <p:sp>
          <p:nvSpPr>
            <p:cNvPr id="32784" name="AutoShape 437"/>
            <p:cNvSpPr>
              <a:spLocks noChangeArrowheads="1"/>
            </p:cNvSpPr>
            <p:nvPr/>
          </p:nvSpPr>
          <p:spPr bwMode="auto">
            <a:xfrm>
              <a:off x="4904" y="2715"/>
              <a:ext cx="1006" cy="2051"/>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sp>
        <p:nvSpPr>
          <p:cNvPr id="13" name="Rectangle 12"/>
          <p:cNvSpPr>
            <a:spLocks noChangeArrowheads="1"/>
          </p:cNvSpPr>
          <p:nvPr/>
        </p:nvSpPr>
        <p:spPr bwMode="auto">
          <a:xfrm>
            <a:off x="1639888" y="4679950"/>
            <a:ext cx="1639887" cy="439738"/>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موظف</a:t>
            </a:r>
            <a:endParaRPr lang="en-US" sz="1100">
              <a:latin typeface="Calibri" pitchFamily="34" charset="0"/>
            </a:endParaRPr>
          </a:p>
        </p:txBody>
      </p:sp>
      <p:sp>
        <p:nvSpPr>
          <p:cNvPr id="14" name="Text Box 438"/>
          <p:cNvSpPr txBox="1">
            <a:spLocks noChangeArrowheads="1"/>
          </p:cNvSpPr>
          <p:nvPr/>
        </p:nvSpPr>
        <p:spPr bwMode="auto">
          <a:xfrm>
            <a:off x="2917825" y="5146675"/>
            <a:ext cx="231775" cy="263525"/>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a:t>
            </a:r>
            <a:endParaRPr lang="en-US" sz="1100" dirty="0">
              <a:latin typeface="Calibri"/>
              <a:ea typeface="Calibri"/>
              <a:cs typeface="Arial"/>
            </a:endParaRPr>
          </a:p>
        </p:txBody>
      </p:sp>
      <p:cxnSp>
        <p:nvCxnSpPr>
          <p:cNvPr id="15" name="AutoShape 440"/>
          <p:cNvCxnSpPr>
            <a:cxnSpLocks noChangeShapeType="1"/>
          </p:cNvCxnSpPr>
          <p:nvPr/>
        </p:nvCxnSpPr>
        <p:spPr bwMode="auto">
          <a:xfrm flipV="1">
            <a:off x="2087563" y="5127625"/>
            <a:ext cx="0" cy="827088"/>
          </a:xfrm>
          <a:prstGeom prst="straightConnector1">
            <a:avLst/>
          </a:prstGeom>
          <a:noFill/>
          <a:ln w="19050">
            <a:solidFill>
              <a:schemeClr val="tx1">
                <a:lumMod val="100000"/>
                <a:lumOff val="0"/>
              </a:schemeClr>
            </a:solidFill>
            <a:round/>
            <a:headEnd/>
            <a:tailEnd/>
          </a:ln>
          <a:extLst/>
        </p:spPr>
      </p:cxnSp>
      <p:cxnSp>
        <p:nvCxnSpPr>
          <p:cNvPr id="16" name="AutoShape 441"/>
          <p:cNvCxnSpPr>
            <a:cxnSpLocks noChangeShapeType="1"/>
          </p:cNvCxnSpPr>
          <p:nvPr/>
        </p:nvCxnSpPr>
        <p:spPr bwMode="auto">
          <a:xfrm flipV="1">
            <a:off x="2933700" y="5127625"/>
            <a:ext cx="0" cy="827088"/>
          </a:xfrm>
          <a:prstGeom prst="straightConnector1">
            <a:avLst/>
          </a:prstGeom>
          <a:noFill/>
          <a:ln w="19050">
            <a:solidFill>
              <a:schemeClr val="tx1">
                <a:lumMod val="100000"/>
                <a:lumOff val="0"/>
              </a:schemeClr>
            </a:solidFill>
            <a:round/>
            <a:headEnd/>
            <a:tailEnd/>
          </a:ln>
          <a:extLst/>
        </p:spPr>
      </p:cxnSp>
      <p:sp>
        <p:nvSpPr>
          <p:cNvPr id="17" name="AutoShape 443"/>
          <p:cNvSpPr>
            <a:spLocks noChangeArrowheads="1"/>
          </p:cNvSpPr>
          <p:nvPr/>
        </p:nvSpPr>
        <p:spPr bwMode="auto">
          <a:xfrm>
            <a:off x="2097088" y="5410200"/>
            <a:ext cx="820737" cy="108585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900">
                <a:latin typeface="Calibri" pitchFamily="34" charset="0"/>
              </a:rPr>
              <a:t>يتزوج</a:t>
            </a:r>
            <a:endParaRPr lang="en-US" sz="1100">
              <a:latin typeface="Calibri" pitchFamily="34" charset="0"/>
            </a:endParaRPr>
          </a:p>
        </p:txBody>
      </p:sp>
      <p:sp>
        <p:nvSpPr>
          <p:cNvPr id="18" name="Text Box 438"/>
          <p:cNvSpPr txBox="1">
            <a:spLocks noChangeArrowheads="1"/>
          </p:cNvSpPr>
          <p:nvPr/>
        </p:nvSpPr>
        <p:spPr bwMode="auto">
          <a:xfrm>
            <a:off x="1825625" y="5162550"/>
            <a:ext cx="231775" cy="261938"/>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a:t>
            </a:r>
            <a:endParaRPr lang="en-US" sz="1100" dirty="0">
              <a:latin typeface="Calibri"/>
              <a:ea typeface="Calibri"/>
              <a:cs typeface="Arial"/>
            </a:endParaRPr>
          </a:p>
        </p:txBody>
      </p:sp>
      <p:pic>
        <p:nvPicPr>
          <p:cNvPr id="32786" name="~PP21140.WAV">
            <a:hlinkClick r:id="" action="ppaction://media"/>
          </p:cNvPr>
          <p:cNvPicPr>
            <a:picLocks noRot="1" noChangeAspect="1" noChangeArrowheads="1"/>
          </p:cNvPicPr>
          <p:nvPr>
            <a:wavAudioFile r:embed="rId1" name="~PP2563.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278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278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واحد (1: 1) </a:t>
            </a:r>
            <a:r>
              <a:rPr lang="en-GB" sz="2400" b="1">
                <a:solidFill>
                  <a:srgbClr val="0033CC"/>
                </a:solidFill>
                <a:latin typeface="Traditional Arabic" pitchFamily="18" charset="-78"/>
                <a:cs typeface="Traditional Arabic" pitchFamily="18" charset="-78"/>
              </a:rPr>
              <a:t>One-to-One </a:t>
            </a:r>
            <a:endParaRPr lang="ar-SA" sz="2400" b="1">
              <a:solidFill>
                <a:srgbClr val="0033CC"/>
              </a:solidFill>
              <a:latin typeface="Traditional Arabic" pitchFamily="18" charset="-78"/>
              <a:cs typeface="Traditional Arabic" pitchFamily="18" charset="-78"/>
            </a:endParaRPr>
          </a:p>
        </p:txBody>
      </p:sp>
      <p:sp>
        <p:nvSpPr>
          <p:cNvPr id="3481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حيث أن الموظف يتزوج من موظفة واحدة (واحد 1) والبعض الاخر لا يتزوج، فإننا نتحصل "1"، وأن الموظفة قد لا تتزوج من موظف أو تتزوج موظف واحد فقط (1)، فإننا نتحصل "1". وبالتالي لنتحصل منهم على نوع العلاقة واحد إلى واحد (1 : 1).</a:t>
            </a:r>
            <a:endParaRPr lang="en-US" sz="2800">
              <a:latin typeface="Traditional Arabic" pitchFamily="18" charset="-78"/>
              <a:cs typeface="Traditional Arabic" pitchFamily="18" charset="-78"/>
            </a:endParaRPr>
          </a:p>
        </p:txBody>
      </p:sp>
      <p:grpSp>
        <p:nvGrpSpPr>
          <p:cNvPr id="34819" name="Group 11"/>
          <p:cNvGrpSpPr>
            <a:grpSpLocks/>
          </p:cNvGrpSpPr>
          <p:nvPr/>
        </p:nvGrpSpPr>
        <p:grpSpPr bwMode="auto">
          <a:xfrm>
            <a:off x="3960813" y="1252538"/>
            <a:ext cx="1639887" cy="1816100"/>
            <a:chOff x="0" y="0"/>
            <a:chExt cx="1639570" cy="1816695"/>
          </a:xfrm>
        </p:grpSpPr>
        <p:sp>
          <p:nvSpPr>
            <p:cNvPr id="34820" name="Rectangle 12"/>
            <p:cNvSpPr>
              <a:spLocks noChangeArrowheads="1"/>
            </p:cNvSpPr>
            <p:nvPr/>
          </p:nvSpPr>
          <p:spPr bwMode="auto">
            <a:xfrm>
              <a:off x="0" y="0"/>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موظف</a:t>
              </a:r>
              <a:endParaRPr lang="en-US" sz="1100">
                <a:latin typeface="Calibri" pitchFamily="34" charset="0"/>
              </a:endParaRPr>
            </a:p>
          </p:txBody>
        </p:sp>
        <p:sp>
          <p:nvSpPr>
            <p:cNvPr id="14" name="Text Box 438"/>
            <p:cNvSpPr txBox="1">
              <a:spLocks noChangeArrowheads="1"/>
            </p:cNvSpPr>
            <p:nvPr/>
          </p:nvSpPr>
          <p:spPr bwMode="auto">
            <a:xfrm>
              <a:off x="126975" y="466878"/>
              <a:ext cx="1380858" cy="263611"/>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 </a:t>
              </a:r>
              <a:r>
                <a:rPr lang="ar-SA" sz="1100" dirty="0">
                  <a:latin typeface="Calibri"/>
                  <a:ea typeface="Calibri"/>
                  <a:cs typeface="Arial"/>
                </a:rPr>
                <a:t>	   1</a:t>
              </a:r>
              <a:endParaRPr lang="en-US" sz="1100" dirty="0">
                <a:latin typeface="Calibri"/>
                <a:ea typeface="Calibri"/>
                <a:cs typeface="Arial"/>
              </a:endParaRPr>
            </a:p>
          </p:txBody>
        </p:sp>
        <p:cxnSp>
          <p:nvCxnSpPr>
            <p:cNvPr id="15" name="AutoShape 440"/>
            <p:cNvCxnSpPr>
              <a:cxnSpLocks noChangeShapeType="1"/>
            </p:cNvCxnSpPr>
            <p:nvPr/>
          </p:nvCxnSpPr>
          <p:spPr bwMode="auto">
            <a:xfrm flipV="1">
              <a:off x="447588" y="447822"/>
              <a:ext cx="0" cy="827358"/>
            </a:xfrm>
            <a:prstGeom prst="straightConnector1">
              <a:avLst/>
            </a:prstGeom>
            <a:noFill/>
            <a:ln w="19050">
              <a:solidFill>
                <a:schemeClr val="tx1">
                  <a:lumMod val="100000"/>
                  <a:lumOff val="0"/>
                </a:schemeClr>
              </a:solidFill>
              <a:round/>
              <a:headEnd/>
              <a:tailEnd/>
            </a:ln>
            <a:extLst/>
          </p:spPr>
        </p:cxnSp>
        <p:cxnSp>
          <p:nvCxnSpPr>
            <p:cNvPr id="16" name="AutoShape 441"/>
            <p:cNvCxnSpPr>
              <a:cxnSpLocks noChangeShapeType="1"/>
            </p:cNvCxnSpPr>
            <p:nvPr/>
          </p:nvCxnSpPr>
          <p:spPr bwMode="auto">
            <a:xfrm flipV="1">
              <a:off x="1293562" y="447822"/>
              <a:ext cx="0" cy="827358"/>
            </a:xfrm>
            <a:prstGeom prst="straightConnector1">
              <a:avLst/>
            </a:prstGeom>
            <a:noFill/>
            <a:ln w="19050">
              <a:solidFill>
                <a:schemeClr val="tx1">
                  <a:lumMod val="100000"/>
                  <a:lumOff val="0"/>
                </a:schemeClr>
              </a:solidFill>
              <a:round/>
              <a:headEnd/>
              <a:tailEnd/>
            </a:ln>
            <a:extLst/>
          </p:spPr>
        </p:cxnSp>
        <p:sp>
          <p:nvSpPr>
            <p:cNvPr id="34824" name="AutoShape 443"/>
            <p:cNvSpPr>
              <a:spLocks noChangeArrowheads="1"/>
            </p:cNvSpPr>
            <p:nvPr/>
          </p:nvSpPr>
          <p:spPr bwMode="auto">
            <a:xfrm>
              <a:off x="457200" y="729575"/>
              <a:ext cx="819785"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dirty="0">
                  <a:latin typeface="Calibri" pitchFamily="34" charset="0"/>
                </a:rPr>
                <a:t> </a:t>
              </a:r>
              <a:endParaRPr lang="en-US" sz="1100" dirty="0">
                <a:latin typeface="Calibri" pitchFamily="34" charset="0"/>
              </a:endParaRPr>
            </a:p>
            <a:p>
              <a:pPr>
                <a:lnSpc>
                  <a:spcPct val="107000"/>
                </a:lnSpc>
                <a:spcAft>
                  <a:spcPts val="800"/>
                </a:spcAft>
              </a:pPr>
              <a:r>
                <a:rPr lang="ar-SA" sz="900" dirty="0">
                  <a:latin typeface="Calibri" pitchFamily="34" charset="0"/>
                </a:rPr>
                <a:t>يتزوج</a:t>
              </a:r>
              <a:endParaRPr lang="en-US" sz="1100" dirty="0">
                <a:latin typeface="Calibri" pitchFamily="34" charset="0"/>
              </a:endParaRPr>
            </a:p>
          </p:txBody>
        </p:sp>
      </p:grpSp>
      <p:pic>
        <p:nvPicPr>
          <p:cNvPr id="34826" name="~PP21156.WAV">
            <a:hlinkClick r:id="" action="ppaction://media"/>
          </p:cNvPr>
          <p:cNvPicPr>
            <a:picLocks noRot="1" noChangeAspect="1" noChangeArrowheads="1"/>
          </p:cNvPicPr>
          <p:nvPr>
            <a:wavAudioFile r:embed="rId1" name="~PP213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48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482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العديد (1: </a:t>
            </a:r>
            <a:r>
              <a:rPr lang="en-GB" sz="2400" b="1">
                <a:solidFill>
                  <a:srgbClr val="0033CC"/>
                </a:solidFill>
                <a:latin typeface="Traditional Arabic" pitchFamily="18" charset="-78"/>
                <a:cs typeface="Traditional Arabic" pitchFamily="18" charset="-78"/>
              </a:rPr>
              <a:t>N</a:t>
            </a:r>
            <a:r>
              <a:rPr lang="ar-SA" sz="2400" b="1">
                <a:solidFill>
                  <a:srgbClr val="0033CC"/>
                </a:solidFill>
                <a:latin typeface="Traditional Arabic" pitchFamily="18" charset="-78"/>
                <a:cs typeface="Traditional Arabic" pitchFamily="18" charset="-78"/>
              </a:rPr>
              <a:t>)</a:t>
            </a:r>
            <a:r>
              <a:rPr lang="en-GB" sz="2400" b="1">
                <a:solidFill>
                  <a:srgbClr val="0033CC"/>
                </a:solidFill>
                <a:latin typeface="Traditional Arabic" pitchFamily="18" charset="-78"/>
                <a:cs typeface="Traditional Arabic" pitchFamily="18" charset="-78"/>
              </a:rPr>
              <a:t>One-to-Many </a:t>
            </a:r>
            <a:endParaRPr lang="ar-SA" sz="2400" b="1">
              <a:solidFill>
                <a:srgbClr val="0033CC"/>
              </a:solidFill>
              <a:latin typeface="Traditional Arabic" pitchFamily="18" charset="-78"/>
              <a:cs typeface="Traditional Arabic" pitchFamily="18" charset="-78"/>
            </a:endParaRPr>
          </a:p>
        </p:txBody>
      </p:sp>
      <p:sp>
        <p:nvSpPr>
          <p:cNvPr id="36866" name="Rectangle 3"/>
          <p:cNvSpPr txBox="1">
            <a:spLocks noChangeArrowheads="1"/>
          </p:cNvSpPr>
          <p:nvPr/>
        </p:nvSpPr>
        <p:spPr bwMode="auto">
          <a:xfrm>
            <a:off x="742950" y="1187450"/>
            <a:ext cx="8458200" cy="548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تكون العلاقة الدائرية عند نوع العلاقة 1: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كما في الشكل التالي. حيث يمكن لعضو هيئة تدريس أن يترأس أو يشرف على أعضاء هيئة تدريس معه في نفس القسم. وكل عضو هيئة تدريس في القسم قد لا يُشرف على عضو أو يشرف على عضو هيئة تدريس واحد فقط. </a:t>
            </a: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للعلاقة واحد إلى العديد</a:t>
            </a:r>
            <a:endParaRPr lang="en-US" sz="2800">
              <a:latin typeface="Traditional Arabic" pitchFamily="18" charset="-78"/>
              <a:cs typeface="Traditional Arabic" pitchFamily="18" charset="-78"/>
            </a:endParaRPr>
          </a:p>
        </p:txBody>
      </p:sp>
      <p:grpSp>
        <p:nvGrpSpPr>
          <p:cNvPr id="36867" name="Group 9"/>
          <p:cNvGrpSpPr>
            <a:grpSpLocks/>
          </p:cNvGrpSpPr>
          <p:nvPr/>
        </p:nvGrpSpPr>
        <p:grpSpPr bwMode="auto">
          <a:xfrm>
            <a:off x="3321050" y="2909888"/>
            <a:ext cx="3335338" cy="1797050"/>
            <a:chOff x="0" y="0"/>
            <a:chExt cx="3336587" cy="1796064"/>
          </a:xfrm>
        </p:grpSpPr>
        <p:sp>
          <p:nvSpPr>
            <p:cNvPr id="36868" name="Rectangle 10"/>
            <p:cNvSpPr>
              <a:spLocks noChangeArrowheads="1"/>
            </p:cNvSpPr>
            <p:nvPr/>
          </p:nvSpPr>
          <p:spPr bwMode="auto">
            <a:xfrm>
              <a:off x="9728" y="379379"/>
              <a:ext cx="1913205" cy="1416685"/>
            </a:xfrm>
            <a:prstGeom prst="rect">
              <a:avLst/>
            </a:prstGeom>
            <a:solidFill>
              <a:srgbClr val="FFFFFF"/>
            </a:solidFill>
            <a:ln w="19050">
              <a:solidFill>
                <a:schemeClr val="accent1"/>
              </a:solidFill>
              <a:miter lim="800000"/>
              <a:headEnd/>
              <a:tailEnd/>
            </a:ln>
          </p:spPr>
          <p:txBody>
            <a:bodyPr/>
            <a:lstStyle/>
            <a:p>
              <a:pPr algn="ctr">
                <a:lnSpc>
                  <a:spcPct val="107000"/>
                </a:lnSpc>
              </a:pPr>
              <a:r>
                <a:rPr lang="ar-SA" sz="1400" b="1">
                  <a:latin typeface="Calibri" pitchFamily="34" charset="0"/>
                </a:rPr>
                <a:t>يعقوب   10</a:t>
              </a:r>
              <a:endParaRPr lang="en-US" sz="1100">
                <a:latin typeface="Calibri" pitchFamily="34" charset="0"/>
              </a:endParaRPr>
            </a:p>
            <a:p>
              <a:pPr algn="ctr">
                <a:lnSpc>
                  <a:spcPct val="107000"/>
                </a:lnSpc>
              </a:pPr>
              <a:r>
                <a:rPr lang="ar-SA" sz="1400" b="1">
                  <a:latin typeface="Calibri" pitchFamily="34" charset="0"/>
                </a:rPr>
                <a:t>مها       40</a:t>
              </a:r>
              <a:endParaRPr lang="en-US" sz="1100">
                <a:latin typeface="Calibri" pitchFamily="34" charset="0"/>
              </a:endParaRPr>
            </a:p>
            <a:p>
              <a:pPr algn="ctr">
                <a:lnSpc>
                  <a:spcPct val="107000"/>
                </a:lnSpc>
              </a:pPr>
              <a:r>
                <a:rPr lang="ar-SA" sz="1400" b="1">
                  <a:latin typeface="Calibri" pitchFamily="34" charset="0"/>
                </a:rPr>
                <a:t>رضا      50</a:t>
              </a:r>
              <a:endParaRPr lang="en-US" sz="1100">
                <a:latin typeface="Calibri" pitchFamily="34" charset="0"/>
              </a:endParaRPr>
            </a:p>
            <a:p>
              <a:pPr algn="ctr">
                <a:lnSpc>
                  <a:spcPct val="107000"/>
                </a:lnSpc>
              </a:pPr>
              <a:r>
                <a:rPr lang="ar-SA" sz="1400" b="1">
                  <a:latin typeface="Calibri" pitchFamily="34" charset="0"/>
                </a:rPr>
                <a:t>لجين      60</a:t>
              </a:r>
              <a:endParaRPr lang="en-US" sz="1100">
                <a:latin typeface="Calibri" pitchFamily="34" charset="0"/>
              </a:endParaRPr>
            </a:p>
            <a:p>
              <a:pPr algn="ctr">
                <a:lnSpc>
                  <a:spcPct val="107000"/>
                </a:lnSpc>
              </a:pPr>
              <a:r>
                <a:rPr lang="ar-SA" sz="1400" b="1">
                  <a:latin typeface="Calibri" pitchFamily="34" charset="0"/>
                </a:rPr>
                <a:t>حسام     70</a:t>
              </a:r>
              <a:endParaRPr lang="en-US" sz="1100">
                <a:latin typeface="Calibri" pitchFamily="34" charset="0"/>
              </a:endParaRPr>
            </a:p>
            <a:p>
              <a:pPr algn="ctr">
                <a:lnSpc>
                  <a:spcPct val="107000"/>
                </a:lnSpc>
              </a:pPr>
              <a:r>
                <a:rPr lang="ar-SA" sz="1400" b="1">
                  <a:latin typeface="Calibri" pitchFamily="34" charset="0"/>
                </a:rPr>
                <a:t>مراد      80</a:t>
              </a:r>
              <a:endParaRPr lang="en-US" sz="1100">
                <a:latin typeface="Calibri" pitchFamily="34" charset="0"/>
              </a:endParaRPr>
            </a:p>
          </p:txBody>
        </p:sp>
        <p:sp>
          <p:nvSpPr>
            <p:cNvPr id="36869" name="Text Box 488"/>
            <p:cNvSpPr txBox="1">
              <a:spLocks noChangeArrowheads="1"/>
            </p:cNvSpPr>
            <p:nvPr/>
          </p:nvSpPr>
          <p:spPr bwMode="auto">
            <a:xfrm>
              <a:off x="0" y="0"/>
              <a:ext cx="3336587"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    علاقة يشرف                كيان عضو هيئة التدريس (</a:t>
              </a:r>
              <a:r>
                <a:rPr lang="ar-SA" sz="1100" b="1" u="sng"/>
                <a:t>رقم العضو</a:t>
              </a:r>
              <a:r>
                <a:rPr lang="ar-SA" sz="1100" b="1"/>
                <a:t>)</a:t>
              </a:r>
              <a:endParaRPr lang="en-US" sz="1100"/>
            </a:p>
          </p:txBody>
        </p:sp>
        <p:cxnSp>
          <p:nvCxnSpPr>
            <p:cNvPr id="36870" name="AutoShape 489"/>
            <p:cNvCxnSpPr>
              <a:cxnSpLocks noChangeShapeType="1"/>
            </p:cNvCxnSpPr>
            <p:nvPr/>
          </p:nvCxnSpPr>
          <p:spPr bwMode="auto">
            <a:xfrm>
              <a:off x="1488332" y="544749"/>
              <a:ext cx="1375996" cy="635"/>
            </a:xfrm>
            <a:prstGeom prst="straightConnector1">
              <a:avLst/>
            </a:prstGeom>
            <a:noFill/>
            <a:ln w="12700">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20" name="AutoShape 490"/>
            <p:cNvCxnSpPr>
              <a:cxnSpLocks noChangeShapeType="1"/>
            </p:cNvCxnSpPr>
            <p:nvPr/>
          </p:nvCxnSpPr>
          <p:spPr bwMode="auto">
            <a:xfrm flipV="1">
              <a:off x="1459459" y="767928"/>
              <a:ext cx="1475339" cy="14279"/>
            </a:xfrm>
            <a:prstGeom prst="straightConnector1">
              <a:avLst/>
            </a:prstGeom>
            <a:noFill/>
            <a:ln w="12700">
              <a:solidFill>
                <a:schemeClr val="tx1">
                  <a:lumMod val="100000"/>
                  <a:lumOff val="0"/>
                </a:schemeClr>
              </a:solidFill>
              <a:prstDash val="dash"/>
              <a:round/>
              <a:headEnd type="arrow" w="med" len="med"/>
              <a:tailEnd/>
            </a:ln>
            <a:extLst/>
          </p:spPr>
        </p:cxnSp>
        <p:cxnSp>
          <p:nvCxnSpPr>
            <p:cNvPr id="21" name="AutoShape 491"/>
            <p:cNvCxnSpPr>
              <a:cxnSpLocks noChangeShapeType="1"/>
            </p:cNvCxnSpPr>
            <p:nvPr/>
          </p:nvCxnSpPr>
          <p:spPr bwMode="auto">
            <a:xfrm>
              <a:off x="1488045" y="1215358"/>
              <a:ext cx="1456282" cy="1586"/>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cxnSp>
          <p:nvCxnSpPr>
            <p:cNvPr id="22" name="AutoShape 492"/>
            <p:cNvCxnSpPr>
              <a:cxnSpLocks noChangeShapeType="1"/>
            </p:cNvCxnSpPr>
            <p:nvPr/>
          </p:nvCxnSpPr>
          <p:spPr bwMode="auto">
            <a:xfrm>
              <a:off x="1459459" y="1439072"/>
              <a:ext cx="1386406" cy="0"/>
            </a:xfrm>
            <a:prstGeom prst="straightConnector1">
              <a:avLst/>
            </a:prstGeom>
            <a:ln>
              <a:headEnd/>
              <a:tailEnd/>
            </a:ln>
            <a:extLst/>
          </p:spPr>
          <p:style>
            <a:lnRef idx="3">
              <a:schemeClr val="accent2"/>
            </a:lnRef>
            <a:fillRef idx="0">
              <a:schemeClr val="accent2"/>
            </a:fillRef>
            <a:effectRef idx="2">
              <a:schemeClr val="accent2"/>
            </a:effectRef>
            <a:fontRef idx="minor">
              <a:schemeClr val="tx1"/>
            </a:fontRef>
          </p:style>
        </p:cxnSp>
        <p:cxnSp>
          <p:nvCxnSpPr>
            <p:cNvPr id="23" name="AutoShape 495"/>
            <p:cNvCxnSpPr>
              <a:cxnSpLocks noChangeShapeType="1"/>
            </p:cNvCxnSpPr>
            <p:nvPr/>
          </p:nvCxnSpPr>
          <p:spPr bwMode="auto">
            <a:xfrm flipV="1">
              <a:off x="1468988" y="1643748"/>
              <a:ext cx="1438814" cy="14279"/>
            </a:xfrm>
            <a:prstGeom prst="straightConnector1">
              <a:avLst/>
            </a:prstGeom>
            <a:noFill/>
            <a:ln w="12700">
              <a:solidFill>
                <a:schemeClr val="tx1">
                  <a:lumMod val="100000"/>
                  <a:lumOff val="0"/>
                </a:schemeClr>
              </a:solidFill>
              <a:prstDash val="dash"/>
              <a:round/>
              <a:headEnd type="arrow" w="med" len="med"/>
              <a:tailEnd/>
            </a:ln>
            <a:extLst/>
          </p:spPr>
        </p:cxnSp>
        <p:cxnSp>
          <p:nvCxnSpPr>
            <p:cNvPr id="24" name="AutoShape 496"/>
            <p:cNvCxnSpPr>
              <a:cxnSpLocks noChangeShapeType="1"/>
            </p:cNvCxnSpPr>
            <p:nvPr/>
          </p:nvCxnSpPr>
          <p:spPr bwMode="auto">
            <a:xfrm>
              <a:off x="1497574" y="1012269"/>
              <a:ext cx="1456282" cy="0"/>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sp>
          <p:nvSpPr>
            <p:cNvPr id="36876" name="AutoShape 497"/>
            <p:cNvSpPr>
              <a:spLocks noChangeArrowheads="1"/>
            </p:cNvSpPr>
            <p:nvPr/>
          </p:nvSpPr>
          <p:spPr bwMode="auto">
            <a:xfrm>
              <a:off x="2470826" y="457200"/>
              <a:ext cx="745424" cy="1302385"/>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36878" name="~PP91156.WAV">
            <a:hlinkClick r:id="" action="ppaction://media"/>
          </p:cNvPr>
          <p:cNvPicPr>
            <a:picLocks noRot="1" noChangeAspect="1" noChangeArrowheads="1"/>
          </p:cNvPicPr>
          <p:nvPr>
            <a:wavAudioFile r:embed="rId1" name="~PP9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687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687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العديد (1: </a:t>
            </a:r>
            <a:r>
              <a:rPr lang="en-GB" sz="2400" b="1">
                <a:solidFill>
                  <a:srgbClr val="0033CC"/>
                </a:solidFill>
                <a:latin typeface="Traditional Arabic" pitchFamily="18" charset="-78"/>
                <a:cs typeface="Traditional Arabic" pitchFamily="18" charset="-78"/>
              </a:rPr>
              <a:t>N</a:t>
            </a:r>
            <a:r>
              <a:rPr lang="ar-SA" sz="2400" b="1">
                <a:solidFill>
                  <a:srgbClr val="0033CC"/>
                </a:solidFill>
                <a:latin typeface="Traditional Arabic" pitchFamily="18" charset="-78"/>
                <a:cs typeface="Traditional Arabic" pitchFamily="18" charset="-78"/>
              </a:rPr>
              <a:t>)</a:t>
            </a:r>
            <a:r>
              <a:rPr lang="en-GB" sz="2400" b="1">
                <a:solidFill>
                  <a:srgbClr val="0033CC"/>
                </a:solidFill>
                <a:latin typeface="Traditional Arabic" pitchFamily="18" charset="-78"/>
                <a:cs typeface="Traditional Arabic" pitchFamily="18" charset="-78"/>
              </a:rPr>
              <a:t>One-to-Many </a:t>
            </a:r>
            <a:endParaRPr lang="ar-SA" sz="2400" b="1">
              <a:solidFill>
                <a:srgbClr val="0033CC"/>
              </a:solidFill>
              <a:latin typeface="Traditional Arabic" pitchFamily="18" charset="-78"/>
              <a:cs typeface="Traditional Arabic" pitchFamily="18" charset="-78"/>
            </a:endParaRPr>
          </a:p>
        </p:txBody>
      </p:sp>
      <p:sp>
        <p:nvSpPr>
          <p:cNvPr id="3891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من الشكل على اليمين، حيث </a:t>
            </a:r>
            <a:r>
              <a:rPr lang="ar-SA" sz="2800" b="1">
                <a:latin typeface="Traditional Arabic" pitchFamily="18" charset="-78"/>
                <a:cs typeface="Traditional Arabic" pitchFamily="18" charset="-78"/>
              </a:rPr>
              <a:t>لا يُشرف عضو هيئة التدريس على أستاذ</a:t>
            </a:r>
            <a:r>
              <a:rPr lang="ar-SA" sz="2800">
                <a:latin typeface="Traditional Arabic" pitchFamily="18" charset="-78"/>
                <a:cs typeface="Traditional Arabic" pitchFamily="18" charset="-78"/>
              </a:rPr>
              <a:t> يتكون لدينا قيد مشاركة اختياري (خط مفرد) بين كيان عضو هيئة التدريس والعلاقة يشرف في أحد الجانبين، </a:t>
            </a:r>
            <a:r>
              <a:rPr lang="ar-SA" sz="2800" b="1">
                <a:latin typeface="Traditional Arabic" pitchFamily="18" charset="-78"/>
                <a:cs typeface="Traditional Arabic" pitchFamily="18" charset="-78"/>
              </a:rPr>
              <a:t>أو يُشرف على أكثر من أستاذ</a:t>
            </a:r>
            <a:r>
              <a:rPr lang="ar-SA" sz="2800">
                <a:latin typeface="Traditional Arabic" pitchFamily="18" charset="-78"/>
                <a:cs typeface="Traditional Arabic" pitchFamily="18" charset="-78"/>
              </a:rPr>
              <a:t> نتحصل منها على قيمة قيد الأصل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توضع بجانب كيان عضو هيئة التدريس.</a:t>
            </a:r>
            <a:endParaRPr lang="en-US"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a:t>
            </a:r>
            <a:r>
              <a:rPr lang="ar-SA" sz="2800" b="1">
                <a:latin typeface="Traditional Arabic" pitchFamily="18" charset="-78"/>
                <a:cs typeface="Traditional Arabic" pitchFamily="18" charset="-78"/>
              </a:rPr>
              <a:t>عضو هيئة التدريس قد لا يُشرف عليه أحد</a:t>
            </a:r>
            <a:r>
              <a:rPr lang="ar-SA" sz="2800">
                <a:latin typeface="Traditional Arabic" pitchFamily="18" charset="-78"/>
                <a:cs typeface="Traditional Arabic" pitchFamily="18" charset="-78"/>
              </a:rPr>
              <a:t> يتكون لدينا قيد مشاركة اختياري (خط مفرد) بين كيان عضو هيئة التدريس في الجانب الثاني، أو </a:t>
            </a:r>
            <a:r>
              <a:rPr lang="ar-SA" sz="2800" b="1">
                <a:latin typeface="Traditional Arabic" pitchFamily="18" charset="-78"/>
                <a:cs typeface="Traditional Arabic" pitchFamily="18" charset="-78"/>
              </a:rPr>
              <a:t>يُشرف عليه عضو هيئة تدريس واحد (أي واحد 1) </a:t>
            </a:r>
            <a:r>
              <a:rPr lang="ar-SA" sz="2800">
                <a:latin typeface="Traditional Arabic" pitchFamily="18" charset="-78"/>
                <a:cs typeface="Traditional Arabic" pitchFamily="18" charset="-78"/>
              </a:rPr>
              <a:t>نتحصل منها على</a:t>
            </a:r>
            <a:r>
              <a:rPr lang="ar-SA" sz="2800" b="1">
                <a:latin typeface="Traditional Arabic" pitchFamily="18" charset="-78"/>
                <a:cs typeface="Traditional Arabic" pitchFamily="18" charset="-78"/>
              </a:rPr>
              <a:t> </a:t>
            </a:r>
            <a:r>
              <a:rPr lang="ar-SA" sz="2800">
                <a:latin typeface="Traditional Arabic" pitchFamily="18" charset="-78"/>
                <a:cs typeface="Traditional Arabic" pitchFamily="18" charset="-78"/>
              </a:rPr>
              <a:t>قيمة قيد الأصل 1 توضع بجانب كيان عضو هيئة التدريس.</a:t>
            </a:r>
            <a:endParaRPr lang="en-US" sz="2800">
              <a:latin typeface="Traditional Arabic" pitchFamily="18" charset="-78"/>
              <a:cs typeface="Traditional Arabic" pitchFamily="18" charset="-78"/>
            </a:endParaRPr>
          </a:p>
        </p:txBody>
      </p:sp>
      <p:grpSp>
        <p:nvGrpSpPr>
          <p:cNvPr id="38915" name="Group 9"/>
          <p:cNvGrpSpPr>
            <a:grpSpLocks/>
          </p:cNvGrpSpPr>
          <p:nvPr/>
        </p:nvGrpSpPr>
        <p:grpSpPr bwMode="auto">
          <a:xfrm>
            <a:off x="5576888" y="1273175"/>
            <a:ext cx="3336925" cy="1795463"/>
            <a:chOff x="0" y="0"/>
            <a:chExt cx="3336587" cy="1796064"/>
          </a:xfrm>
        </p:grpSpPr>
        <p:sp>
          <p:nvSpPr>
            <p:cNvPr id="38922" name="Rectangle 10"/>
            <p:cNvSpPr>
              <a:spLocks noChangeArrowheads="1"/>
            </p:cNvSpPr>
            <p:nvPr/>
          </p:nvSpPr>
          <p:spPr bwMode="auto">
            <a:xfrm>
              <a:off x="9728" y="379379"/>
              <a:ext cx="1913205" cy="1416685"/>
            </a:xfrm>
            <a:prstGeom prst="rect">
              <a:avLst/>
            </a:prstGeom>
            <a:solidFill>
              <a:srgbClr val="FFFFFF"/>
            </a:solidFill>
            <a:ln w="19050">
              <a:solidFill>
                <a:schemeClr val="accent1"/>
              </a:solidFill>
              <a:miter lim="800000"/>
              <a:headEnd/>
              <a:tailEnd/>
            </a:ln>
          </p:spPr>
          <p:txBody>
            <a:bodyPr/>
            <a:lstStyle/>
            <a:p>
              <a:pPr algn="ctr">
                <a:lnSpc>
                  <a:spcPct val="107000"/>
                </a:lnSpc>
              </a:pPr>
              <a:r>
                <a:rPr lang="ar-SA" sz="1400" b="1">
                  <a:latin typeface="Calibri" pitchFamily="34" charset="0"/>
                </a:rPr>
                <a:t>يعقوب   10</a:t>
              </a:r>
              <a:endParaRPr lang="en-US" sz="1100">
                <a:latin typeface="Calibri" pitchFamily="34" charset="0"/>
              </a:endParaRPr>
            </a:p>
            <a:p>
              <a:pPr algn="ctr">
                <a:lnSpc>
                  <a:spcPct val="107000"/>
                </a:lnSpc>
              </a:pPr>
              <a:r>
                <a:rPr lang="ar-SA" sz="1400" b="1">
                  <a:latin typeface="Calibri" pitchFamily="34" charset="0"/>
                </a:rPr>
                <a:t>مها       40</a:t>
              </a:r>
              <a:endParaRPr lang="en-US" sz="1100">
                <a:latin typeface="Calibri" pitchFamily="34" charset="0"/>
              </a:endParaRPr>
            </a:p>
            <a:p>
              <a:pPr algn="ctr">
                <a:lnSpc>
                  <a:spcPct val="107000"/>
                </a:lnSpc>
              </a:pPr>
              <a:r>
                <a:rPr lang="ar-SA" sz="1400" b="1">
                  <a:latin typeface="Calibri" pitchFamily="34" charset="0"/>
                </a:rPr>
                <a:t>رضا      50</a:t>
              </a:r>
              <a:endParaRPr lang="en-US" sz="1100">
                <a:latin typeface="Calibri" pitchFamily="34" charset="0"/>
              </a:endParaRPr>
            </a:p>
            <a:p>
              <a:pPr algn="ctr">
                <a:lnSpc>
                  <a:spcPct val="107000"/>
                </a:lnSpc>
              </a:pPr>
              <a:r>
                <a:rPr lang="ar-SA" sz="1400" b="1">
                  <a:latin typeface="Calibri" pitchFamily="34" charset="0"/>
                </a:rPr>
                <a:t>لجين      60</a:t>
              </a:r>
              <a:endParaRPr lang="en-US" sz="1100">
                <a:latin typeface="Calibri" pitchFamily="34" charset="0"/>
              </a:endParaRPr>
            </a:p>
            <a:p>
              <a:pPr algn="ctr">
                <a:lnSpc>
                  <a:spcPct val="107000"/>
                </a:lnSpc>
              </a:pPr>
              <a:r>
                <a:rPr lang="ar-SA" sz="1400" b="1">
                  <a:latin typeface="Calibri" pitchFamily="34" charset="0"/>
                </a:rPr>
                <a:t>حسام     70</a:t>
              </a:r>
              <a:endParaRPr lang="en-US" sz="1100">
                <a:latin typeface="Calibri" pitchFamily="34" charset="0"/>
              </a:endParaRPr>
            </a:p>
            <a:p>
              <a:pPr algn="ctr">
                <a:lnSpc>
                  <a:spcPct val="107000"/>
                </a:lnSpc>
              </a:pPr>
              <a:r>
                <a:rPr lang="ar-SA" sz="1400" b="1">
                  <a:latin typeface="Calibri" pitchFamily="34" charset="0"/>
                </a:rPr>
                <a:t>مراد      80</a:t>
              </a:r>
              <a:endParaRPr lang="en-US" sz="1100">
                <a:latin typeface="Calibri" pitchFamily="34" charset="0"/>
              </a:endParaRPr>
            </a:p>
          </p:txBody>
        </p:sp>
        <p:sp>
          <p:nvSpPr>
            <p:cNvPr id="38923" name="Text Box 488"/>
            <p:cNvSpPr txBox="1">
              <a:spLocks noChangeArrowheads="1"/>
            </p:cNvSpPr>
            <p:nvPr/>
          </p:nvSpPr>
          <p:spPr bwMode="auto">
            <a:xfrm>
              <a:off x="0" y="0"/>
              <a:ext cx="3336587"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    علاقة يشرف                كيان عضو هيئة التدريس (</a:t>
              </a:r>
              <a:r>
                <a:rPr lang="ar-SA" sz="1100" b="1" u="sng"/>
                <a:t>رقم العضو</a:t>
              </a:r>
              <a:r>
                <a:rPr lang="ar-SA" sz="1100" b="1"/>
                <a:t>)</a:t>
              </a:r>
              <a:endParaRPr lang="en-US" sz="1100"/>
            </a:p>
          </p:txBody>
        </p:sp>
        <p:cxnSp>
          <p:nvCxnSpPr>
            <p:cNvPr id="38924" name="AutoShape 489"/>
            <p:cNvCxnSpPr>
              <a:cxnSpLocks noChangeShapeType="1"/>
            </p:cNvCxnSpPr>
            <p:nvPr/>
          </p:nvCxnSpPr>
          <p:spPr bwMode="auto">
            <a:xfrm>
              <a:off x="1488332" y="544749"/>
              <a:ext cx="1375996" cy="635"/>
            </a:xfrm>
            <a:prstGeom prst="straightConnector1">
              <a:avLst/>
            </a:prstGeom>
            <a:noFill/>
            <a:ln w="12700">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20" name="AutoShape 490"/>
            <p:cNvCxnSpPr>
              <a:cxnSpLocks noChangeShapeType="1"/>
            </p:cNvCxnSpPr>
            <p:nvPr/>
          </p:nvCxnSpPr>
          <p:spPr bwMode="auto">
            <a:xfrm flipV="1">
              <a:off x="1458764" y="768607"/>
              <a:ext cx="1476225" cy="12704"/>
            </a:xfrm>
            <a:prstGeom prst="straightConnector1">
              <a:avLst/>
            </a:prstGeom>
            <a:noFill/>
            <a:ln w="12700">
              <a:solidFill>
                <a:schemeClr val="tx1">
                  <a:lumMod val="100000"/>
                  <a:lumOff val="0"/>
                </a:schemeClr>
              </a:solidFill>
              <a:prstDash val="dash"/>
              <a:round/>
              <a:headEnd type="arrow" w="med" len="med"/>
              <a:tailEnd/>
            </a:ln>
            <a:extLst/>
          </p:spPr>
        </p:cxnSp>
        <p:cxnSp>
          <p:nvCxnSpPr>
            <p:cNvPr id="21" name="AutoShape 491"/>
            <p:cNvCxnSpPr>
              <a:cxnSpLocks noChangeShapeType="1"/>
            </p:cNvCxnSpPr>
            <p:nvPr/>
          </p:nvCxnSpPr>
          <p:spPr bwMode="auto">
            <a:xfrm>
              <a:off x="1488924" y="1216432"/>
              <a:ext cx="1454003" cy="0"/>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cxnSp>
          <p:nvCxnSpPr>
            <p:cNvPr id="22" name="AutoShape 492"/>
            <p:cNvCxnSpPr>
              <a:cxnSpLocks noChangeShapeType="1"/>
            </p:cNvCxnSpPr>
            <p:nvPr/>
          </p:nvCxnSpPr>
          <p:spPr bwMode="auto">
            <a:xfrm>
              <a:off x="1458764" y="1440345"/>
              <a:ext cx="1387334" cy="0"/>
            </a:xfrm>
            <a:prstGeom prst="straightConnector1">
              <a:avLst/>
            </a:prstGeom>
            <a:ln>
              <a:headEnd/>
              <a:tailEnd/>
            </a:ln>
            <a:extLst/>
          </p:spPr>
          <p:style>
            <a:lnRef idx="3">
              <a:schemeClr val="accent2"/>
            </a:lnRef>
            <a:fillRef idx="0">
              <a:schemeClr val="accent2"/>
            </a:fillRef>
            <a:effectRef idx="2">
              <a:schemeClr val="accent2"/>
            </a:effectRef>
            <a:fontRef idx="minor">
              <a:schemeClr val="tx1"/>
            </a:fontRef>
          </p:style>
        </p:cxnSp>
        <p:cxnSp>
          <p:nvCxnSpPr>
            <p:cNvPr id="23" name="AutoShape 495"/>
            <p:cNvCxnSpPr>
              <a:cxnSpLocks noChangeShapeType="1"/>
            </p:cNvCxnSpPr>
            <p:nvPr/>
          </p:nvCxnSpPr>
          <p:spPr bwMode="auto">
            <a:xfrm flipV="1">
              <a:off x="1468288" y="1643613"/>
              <a:ext cx="1439717" cy="14292"/>
            </a:xfrm>
            <a:prstGeom prst="straightConnector1">
              <a:avLst/>
            </a:prstGeom>
            <a:noFill/>
            <a:ln w="12700">
              <a:solidFill>
                <a:schemeClr val="tx1">
                  <a:lumMod val="100000"/>
                  <a:lumOff val="0"/>
                </a:schemeClr>
              </a:solidFill>
              <a:prstDash val="dash"/>
              <a:round/>
              <a:headEnd type="arrow" w="med" len="med"/>
              <a:tailEnd/>
            </a:ln>
            <a:extLst/>
          </p:spPr>
        </p:cxnSp>
        <p:cxnSp>
          <p:nvCxnSpPr>
            <p:cNvPr id="24" name="AutoShape 496"/>
            <p:cNvCxnSpPr>
              <a:cxnSpLocks noChangeShapeType="1"/>
            </p:cNvCxnSpPr>
            <p:nvPr/>
          </p:nvCxnSpPr>
          <p:spPr bwMode="auto">
            <a:xfrm>
              <a:off x="1498448" y="1011576"/>
              <a:ext cx="1455590" cy="0"/>
            </a:xfrm>
            <a:prstGeom prst="straightConnector1">
              <a:avLst/>
            </a:prstGeom>
            <a:ln>
              <a:headEnd type="arrow" w="med" len="med"/>
              <a:tailEnd/>
            </a:ln>
            <a:extLst/>
          </p:spPr>
          <p:style>
            <a:lnRef idx="3">
              <a:schemeClr val="accent2"/>
            </a:lnRef>
            <a:fillRef idx="0">
              <a:schemeClr val="accent2"/>
            </a:fillRef>
            <a:effectRef idx="2">
              <a:schemeClr val="accent2"/>
            </a:effectRef>
            <a:fontRef idx="minor">
              <a:schemeClr val="tx1"/>
            </a:fontRef>
          </p:style>
        </p:cxnSp>
        <p:sp>
          <p:nvSpPr>
            <p:cNvPr id="38930" name="AutoShape 497"/>
            <p:cNvSpPr>
              <a:spLocks noChangeArrowheads="1"/>
            </p:cNvSpPr>
            <p:nvPr/>
          </p:nvSpPr>
          <p:spPr bwMode="auto">
            <a:xfrm>
              <a:off x="2470826" y="457200"/>
              <a:ext cx="745424" cy="1302385"/>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sp>
        <p:nvSpPr>
          <p:cNvPr id="15" name="Text Box 470"/>
          <p:cNvSpPr txBox="1">
            <a:spLocks noChangeArrowheads="1"/>
          </p:cNvSpPr>
          <p:nvPr/>
        </p:nvSpPr>
        <p:spPr bwMode="auto">
          <a:xfrm>
            <a:off x="3016250" y="1735138"/>
            <a:ext cx="207963" cy="263525"/>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a:t>
            </a:r>
            <a:endParaRPr lang="en-US" sz="1100" dirty="0">
              <a:latin typeface="Calibri"/>
              <a:ea typeface="Calibri"/>
              <a:cs typeface="Arial"/>
            </a:endParaRPr>
          </a:p>
        </p:txBody>
      </p:sp>
      <p:sp>
        <p:nvSpPr>
          <p:cNvPr id="17" name="Rectangle 16"/>
          <p:cNvSpPr>
            <a:spLocks noChangeArrowheads="1"/>
          </p:cNvSpPr>
          <p:nvPr/>
        </p:nvSpPr>
        <p:spPr bwMode="auto">
          <a:xfrm>
            <a:off x="1712913" y="1268413"/>
            <a:ext cx="1639887" cy="439737"/>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عضو هيئة تدريس</a:t>
            </a:r>
            <a:endParaRPr lang="en-US" sz="1100">
              <a:latin typeface="Calibri" pitchFamily="34" charset="0"/>
            </a:endParaRPr>
          </a:p>
        </p:txBody>
      </p:sp>
      <p:cxnSp>
        <p:nvCxnSpPr>
          <p:cNvPr id="26" name="AutoShape 471"/>
          <p:cNvCxnSpPr>
            <a:cxnSpLocks noChangeShapeType="1"/>
          </p:cNvCxnSpPr>
          <p:nvPr/>
        </p:nvCxnSpPr>
        <p:spPr bwMode="auto">
          <a:xfrm flipV="1">
            <a:off x="2043113" y="1716088"/>
            <a:ext cx="0" cy="827087"/>
          </a:xfrm>
          <a:prstGeom prst="straightConnector1">
            <a:avLst/>
          </a:prstGeom>
          <a:noFill/>
          <a:ln w="19050">
            <a:solidFill>
              <a:schemeClr val="tx1">
                <a:lumMod val="100000"/>
                <a:lumOff val="0"/>
              </a:schemeClr>
            </a:solidFill>
            <a:round/>
            <a:headEnd/>
            <a:tailEnd/>
          </a:ln>
          <a:extLst/>
        </p:spPr>
      </p:cxnSp>
      <p:cxnSp>
        <p:nvCxnSpPr>
          <p:cNvPr id="27" name="AutoShape 472"/>
          <p:cNvCxnSpPr>
            <a:cxnSpLocks noChangeShapeType="1"/>
          </p:cNvCxnSpPr>
          <p:nvPr/>
        </p:nvCxnSpPr>
        <p:spPr bwMode="auto">
          <a:xfrm flipV="1">
            <a:off x="3006725" y="1716088"/>
            <a:ext cx="0" cy="827087"/>
          </a:xfrm>
          <a:prstGeom prst="straightConnector1">
            <a:avLst/>
          </a:prstGeom>
          <a:noFill/>
          <a:ln w="19050">
            <a:solidFill>
              <a:schemeClr val="tx1">
                <a:lumMod val="100000"/>
                <a:lumOff val="0"/>
              </a:schemeClr>
            </a:solidFill>
            <a:round/>
            <a:headEnd/>
            <a:tailEnd/>
          </a:ln>
          <a:extLst/>
        </p:spPr>
      </p:cxnSp>
      <p:sp>
        <p:nvSpPr>
          <p:cNvPr id="28" name="AutoShape 474"/>
          <p:cNvSpPr>
            <a:spLocks noChangeArrowheads="1"/>
          </p:cNvSpPr>
          <p:nvPr/>
        </p:nvSpPr>
        <p:spPr bwMode="auto">
          <a:xfrm>
            <a:off x="2043113" y="1998663"/>
            <a:ext cx="942975" cy="108585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1000" b="1">
                <a:latin typeface="Calibri" pitchFamily="34" charset="0"/>
              </a:rPr>
              <a:t>يشرف</a:t>
            </a:r>
            <a:endParaRPr lang="en-US" sz="1100">
              <a:latin typeface="Calibri" pitchFamily="34" charset="0"/>
            </a:endParaRPr>
          </a:p>
        </p:txBody>
      </p:sp>
      <p:sp>
        <p:nvSpPr>
          <p:cNvPr id="29" name="Text Box 470"/>
          <p:cNvSpPr txBox="1">
            <a:spLocks noChangeArrowheads="1"/>
          </p:cNvSpPr>
          <p:nvPr/>
        </p:nvSpPr>
        <p:spPr bwMode="auto">
          <a:xfrm>
            <a:off x="1784350" y="1773238"/>
            <a:ext cx="207963" cy="261937"/>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en-US" sz="1100" dirty="0">
                <a:latin typeface="Calibri"/>
                <a:ea typeface="Calibri"/>
                <a:cs typeface="Arial"/>
              </a:rPr>
              <a:t>N</a:t>
            </a:r>
            <a:endParaRPr lang="en-US" sz="1100" dirty="0">
              <a:latin typeface="Calibri"/>
              <a:ea typeface="Calibri"/>
              <a:cs typeface="Arial"/>
            </a:endParaRPr>
          </a:p>
        </p:txBody>
      </p:sp>
      <p:pic>
        <p:nvPicPr>
          <p:cNvPr id="38933" name="~PP41265.WAV">
            <a:hlinkClick r:id="" action="ppaction://media"/>
          </p:cNvPr>
          <p:cNvPicPr>
            <a:picLocks noRot="1" noChangeAspect="1" noChangeArrowheads="1"/>
          </p:cNvPicPr>
          <p:nvPr>
            <a:wavAudioFile r:embed="rId1" name="~PP406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89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893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واحد إلى العديد (1: </a:t>
            </a:r>
            <a:r>
              <a:rPr lang="en-GB" sz="2400" b="1">
                <a:solidFill>
                  <a:srgbClr val="0033CC"/>
                </a:solidFill>
                <a:latin typeface="Traditional Arabic" pitchFamily="18" charset="-78"/>
                <a:cs typeface="Traditional Arabic" pitchFamily="18" charset="-78"/>
              </a:rPr>
              <a:t>N</a:t>
            </a:r>
            <a:r>
              <a:rPr lang="ar-SA" sz="2400" b="1">
                <a:solidFill>
                  <a:srgbClr val="0033CC"/>
                </a:solidFill>
                <a:latin typeface="Traditional Arabic" pitchFamily="18" charset="-78"/>
                <a:cs typeface="Traditional Arabic" pitchFamily="18" charset="-78"/>
              </a:rPr>
              <a:t>)</a:t>
            </a:r>
            <a:r>
              <a:rPr lang="en-GB" sz="2400" b="1">
                <a:solidFill>
                  <a:srgbClr val="0033CC"/>
                </a:solidFill>
                <a:latin typeface="Traditional Arabic" pitchFamily="18" charset="-78"/>
                <a:cs typeface="Traditional Arabic" pitchFamily="18" charset="-78"/>
              </a:rPr>
              <a:t>One-to-Many </a:t>
            </a:r>
            <a:endParaRPr lang="ar-SA" sz="2400" b="1">
              <a:solidFill>
                <a:srgbClr val="0033CC"/>
              </a:solidFill>
              <a:latin typeface="Traditional Arabic" pitchFamily="18" charset="-78"/>
              <a:cs typeface="Traditional Arabic" pitchFamily="18" charset="-78"/>
            </a:endParaRPr>
          </a:p>
        </p:txBody>
      </p:sp>
      <p:sp>
        <p:nvSpPr>
          <p:cNvPr id="4096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حيث أن أحد أعضاء هيئة التدريس قد لا يُشرف أو يشرف على أكثر من أستاذ، وبالتالي نتحصل على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في أحد جانبي الكيان، وأن عضو هيئة التدريس قد لا يشرف عليه عضو هيئة تدريس أو يشرف عليه عضو هيئة تدريس، بالتالي نتحصل على "1" بجانب الكيان من الجهة الاخرى. نشير إلى هذا النوع من العلاقات كواحد إلى العديد (1:</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grpSp>
        <p:nvGrpSpPr>
          <p:cNvPr id="40963" name="Group 13"/>
          <p:cNvGrpSpPr>
            <a:grpSpLocks/>
          </p:cNvGrpSpPr>
          <p:nvPr/>
        </p:nvGrpSpPr>
        <p:grpSpPr bwMode="auto">
          <a:xfrm>
            <a:off x="3889375" y="1268413"/>
            <a:ext cx="1639888" cy="1816100"/>
            <a:chOff x="0" y="0"/>
            <a:chExt cx="1639570" cy="1816695"/>
          </a:xfrm>
        </p:grpSpPr>
        <p:sp>
          <p:nvSpPr>
            <p:cNvPr id="15" name="Text Box 470"/>
            <p:cNvSpPr txBox="1">
              <a:spLocks noChangeArrowheads="1"/>
            </p:cNvSpPr>
            <p:nvPr/>
          </p:nvSpPr>
          <p:spPr bwMode="auto">
            <a:xfrm>
              <a:off x="39680" y="466878"/>
              <a:ext cx="1441170" cy="263611"/>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 </a:t>
              </a:r>
              <a:r>
                <a:rPr lang="ar-SA" sz="1100" dirty="0">
                  <a:latin typeface="Calibri"/>
                  <a:ea typeface="Calibri"/>
                  <a:cs typeface="Arial"/>
                </a:rPr>
                <a:t>	      </a:t>
              </a:r>
              <a:r>
                <a:rPr lang="en-GB" sz="1100" dirty="0">
                  <a:latin typeface="Calibri"/>
                  <a:ea typeface="Calibri"/>
                  <a:cs typeface="Arial"/>
                </a:rPr>
                <a:t>N</a:t>
              </a:r>
              <a:endParaRPr lang="en-US" sz="1100" dirty="0">
                <a:latin typeface="Calibri"/>
                <a:ea typeface="Calibri"/>
                <a:cs typeface="Arial"/>
              </a:endParaRPr>
            </a:p>
          </p:txBody>
        </p:sp>
        <p:grpSp>
          <p:nvGrpSpPr>
            <p:cNvPr id="40965" name="Group 15"/>
            <p:cNvGrpSpPr>
              <a:grpSpLocks/>
            </p:cNvGrpSpPr>
            <p:nvPr/>
          </p:nvGrpSpPr>
          <p:grpSpPr bwMode="auto">
            <a:xfrm>
              <a:off x="0" y="0"/>
              <a:ext cx="1639570" cy="1816695"/>
              <a:chOff x="0" y="0"/>
              <a:chExt cx="1639570" cy="1816695"/>
            </a:xfrm>
          </p:grpSpPr>
          <p:sp>
            <p:nvSpPr>
              <p:cNvPr id="40966" name="Rectangle 16"/>
              <p:cNvSpPr>
                <a:spLocks noChangeArrowheads="1"/>
              </p:cNvSpPr>
              <p:nvPr/>
            </p:nvSpPr>
            <p:spPr bwMode="auto">
              <a:xfrm>
                <a:off x="0" y="0"/>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عضو هيئة تدريس</a:t>
                </a:r>
                <a:endParaRPr lang="en-US" sz="1100">
                  <a:latin typeface="Calibri" pitchFamily="34" charset="0"/>
                </a:endParaRPr>
              </a:p>
            </p:txBody>
          </p:sp>
          <p:cxnSp>
            <p:nvCxnSpPr>
              <p:cNvPr id="26" name="AutoShape 471"/>
              <p:cNvCxnSpPr>
                <a:cxnSpLocks noChangeShapeType="1"/>
              </p:cNvCxnSpPr>
              <p:nvPr/>
            </p:nvCxnSpPr>
            <p:spPr bwMode="auto">
              <a:xfrm flipV="1">
                <a:off x="330136" y="447822"/>
                <a:ext cx="0" cy="827358"/>
              </a:xfrm>
              <a:prstGeom prst="straightConnector1">
                <a:avLst/>
              </a:prstGeom>
              <a:noFill/>
              <a:ln w="19050">
                <a:solidFill>
                  <a:schemeClr val="tx1">
                    <a:lumMod val="100000"/>
                    <a:lumOff val="0"/>
                  </a:schemeClr>
                </a:solidFill>
                <a:round/>
                <a:headEnd/>
                <a:tailEnd/>
              </a:ln>
              <a:extLst/>
            </p:spPr>
          </p:cxnSp>
          <p:cxnSp>
            <p:nvCxnSpPr>
              <p:cNvPr id="27" name="AutoShape 472"/>
              <p:cNvCxnSpPr>
                <a:cxnSpLocks noChangeShapeType="1"/>
              </p:cNvCxnSpPr>
              <p:nvPr/>
            </p:nvCxnSpPr>
            <p:spPr bwMode="auto">
              <a:xfrm flipV="1">
                <a:off x="1293562" y="447822"/>
                <a:ext cx="0" cy="827358"/>
              </a:xfrm>
              <a:prstGeom prst="straightConnector1">
                <a:avLst/>
              </a:prstGeom>
              <a:noFill/>
              <a:ln w="19050">
                <a:solidFill>
                  <a:schemeClr val="tx1">
                    <a:lumMod val="100000"/>
                    <a:lumOff val="0"/>
                  </a:schemeClr>
                </a:solidFill>
                <a:round/>
                <a:headEnd/>
                <a:tailEnd/>
              </a:ln>
              <a:extLst/>
            </p:spPr>
          </p:cxnSp>
          <p:sp>
            <p:nvSpPr>
              <p:cNvPr id="40969" name="AutoShape 474"/>
              <p:cNvSpPr>
                <a:spLocks noChangeArrowheads="1"/>
              </p:cNvSpPr>
              <p:nvPr/>
            </p:nvSpPr>
            <p:spPr bwMode="auto">
              <a:xfrm>
                <a:off x="330741" y="729575"/>
                <a:ext cx="942975"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1000" b="1">
                    <a:latin typeface="Calibri" pitchFamily="34" charset="0"/>
                  </a:rPr>
                  <a:t>يشرف</a:t>
                </a:r>
                <a:endParaRPr lang="en-US" sz="1100">
                  <a:latin typeface="Calibri" pitchFamily="34" charset="0"/>
                </a:endParaRPr>
              </a:p>
            </p:txBody>
          </p:sp>
        </p:grpSp>
      </p:grpSp>
      <p:pic>
        <p:nvPicPr>
          <p:cNvPr id="40971" name="~PP31280.WAV">
            <a:hlinkClick r:id="" action="ppaction://media"/>
          </p:cNvPr>
          <p:cNvPicPr>
            <a:picLocks noRot="1" noChangeAspect="1" noChangeArrowheads="1"/>
          </p:cNvPicPr>
          <p:nvPr>
            <a:wavAudioFile r:embed="rId1" name="~PP307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097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097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عنوان 1"/>
          <p:cNvSpPr>
            <a:spLocks noGrp="1"/>
          </p:cNvSpPr>
          <p:nvPr>
            <p:ph type="title"/>
          </p:nvPr>
        </p:nvSpPr>
        <p:spPr>
          <a:xfrm>
            <a:off x="495300" y="228600"/>
            <a:ext cx="8915400" cy="685800"/>
          </a:xfrm>
        </p:spPr>
        <p:txBody>
          <a:bodyPr/>
          <a:lstStyle/>
          <a:p>
            <a:pPr rtl="1"/>
            <a:r>
              <a:rPr lang="ar-LY" altLang="ar-SA" sz="3600" b="1" smtClean="0">
                <a:solidFill>
                  <a:srgbClr val="0000CC"/>
                </a:solidFill>
                <a:latin typeface="Traditional Arabic" pitchFamily="18" charset="-78"/>
                <a:cs typeface="Traditional Arabic" pitchFamily="18" charset="-78"/>
              </a:rPr>
              <a:t>مواضيع المحاضرة</a:t>
            </a:r>
            <a:endParaRPr lang="en-GB" altLang="ar-SA" sz="3600" b="1" smtClean="0">
              <a:solidFill>
                <a:srgbClr val="0000CC"/>
              </a:solidFill>
              <a:latin typeface="Traditional Arabic" pitchFamily="18" charset="-78"/>
              <a:cs typeface="Traditional Arabic" pitchFamily="18" charset="-78"/>
            </a:endParaRPr>
          </a:p>
        </p:txBody>
      </p:sp>
      <p:sp>
        <p:nvSpPr>
          <p:cNvPr id="7170" name="عنصر نائب للمحتوى 2"/>
          <p:cNvSpPr>
            <a:spLocks noGrp="1"/>
          </p:cNvSpPr>
          <p:nvPr>
            <p:ph sz="quarter" idx="1"/>
          </p:nvPr>
        </p:nvSpPr>
        <p:spPr>
          <a:xfrm>
            <a:off x="247650" y="1219200"/>
            <a:ext cx="9410700" cy="5105400"/>
          </a:xfrm>
        </p:spPr>
        <p:txBody>
          <a:bodyPr/>
          <a:lstStyle/>
          <a:p>
            <a:pPr algn="just" rtl="1">
              <a:lnSpc>
                <a:spcPct val="150000"/>
              </a:lnSpc>
            </a:pPr>
            <a:r>
              <a:rPr lang="ar-SA" sz="2400" smtClean="0">
                <a:latin typeface="Traditional Arabic" pitchFamily="18" charset="-78"/>
                <a:cs typeface="Traditional Arabic" pitchFamily="18" charset="-78"/>
              </a:rPr>
              <a:t>أنواع العلاقات</a:t>
            </a:r>
            <a:r>
              <a:rPr lang="en-US" sz="2400" smtClean="0">
                <a:latin typeface="Traditional Arabic" pitchFamily="18" charset="-78"/>
                <a:cs typeface="Traditional Arabic" pitchFamily="18" charset="-78"/>
              </a:rPr>
              <a:t> </a:t>
            </a:r>
            <a:r>
              <a:rPr lang="ar-SA" sz="2400" smtClean="0">
                <a:latin typeface="Traditional Arabic" pitchFamily="18" charset="-78"/>
                <a:cs typeface="Traditional Arabic" pitchFamily="18" charset="-78"/>
              </a:rPr>
              <a:t> </a:t>
            </a:r>
            <a:r>
              <a:rPr lang="en-US" sz="2400" smtClean="0">
                <a:latin typeface="Traditional Arabic" pitchFamily="18" charset="-78"/>
                <a:cs typeface="Traditional Arabic" pitchFamily="18" charset="-78"/>
              </a:rPr>
              <a:t>Types of Relationships</a:t>
            </a:r>
          </a:p>
          <a:p>
            <a:pPr algn="just" rtl="1">
              <a:lnSpc>
                <a:spcPct val="150000"/>
              </a:lnSpc>
            </a:pPr>
            <a:r>
              <a:rPr lang="ar-SA" sz="2400" smtClean="0">
                <a:latin typeface="Traditional Arabic" pitchFamily="18" charset="-78"/>
                <a:cs typeface="Traditional Arabic" pitchFamily="18" charset="-78"/>
              </a:rPr>
              <a:t>تعدد العلاقات لكيان واحد  </a:t>
            </a:r>
            <a:r>
              <a:rPr lang="en-GB" sz="2400" smtClean="0">
                <a:latin typeface="Traditional Arabic" pitchFamily="18" charset="-78"/>
                <a:cs typeface="Traditional Arabic" pitchFamily="18" charset="-78"/>
              </a:rPr>
              <a:t>Multiple Relationships to One Entity</a:t>
            </a:r>
            <a:endParaRPr lang="en-US" sz="2400" smtClean="0">
              <a:latin typeface="Traditional Arabic" pitchFamily="18" charset="-78"/>
              <a:cs typeface="Traditional Arabic" pitchFamily="18" charset="-78"/>
            </a:endParaRPr>
          </a:p>
          <a:p>
            <a:pPr algn="just" rtl="1">
              <a:lnSpc>
                <a:spcPct val="150000"/>
              </a:lnSpc>
            </a:pPr>
            <a:r>
              <a:rPr lang="ar-SA" sz="2400" smtClean="0">
                <a:latin typeface="Traditional Arabic" pitchFamily="18" charset="-78"/>
                <a:cs typeface="Traditional Arabic" pitchFamily="18" charset="-78"/>
              </a:rPr>
              <a:t>درجة العلاقة </a:t>
            </a:r>
            <a:r>
              <a:rPr lang="en-GB" sz="2400" smtClean="0">
                <a:latin typeface="Traditional Arabic" pitchFamily="18" charset="-78"/>
                <a:cs typeface="Traditional Arabic" pitchFamily="18" charset="-78"/>
              </a:rPr>
              <a:t>Relationship Degree</a:t>
            </a:r>
            <a:endParaRPr lang="en-US" sz="2400" smtClean="0">
              <a:latin typeface="Traditional Arabic" pitchFamily="18" charset="-78"/>
              <a:cs typeface="Traditional Arabic" pitchFamily="18" charset="-78"/>
            </a:endParaRPr>
          </a:p>
          <a:p>
            <a:pPr algn="just" rtl="1">
              <a:lnSpc>
                <a:spcPct val="150000"/>
              </a:lnSpc>
            </a:pPr>
            <a:endParaRPr lang="en-US" sz="2400" smtClean="0">
              <a:latin typeface="Traditional Arabic" pitchFamily="18" charset="-78"/>
              <a:cs typeface="Traditional Arabic" pitchFamily="18" charset="-78"/>
            </a:endParaRPr>
          </a:p>
        </p:txBody>
      </p:sp>
      <p:pic>
        <p:nvPicPr>
          <p:cNvPr id="7173" name="~PP5953.WAV">
            <a:hlinkClick r:id="" action="ppaction://media"/>
          </p:cNvPr>
          <p:cNvPicPr>
            <a:picLocks noRot="1" noChangeAspect="1" noChangeArrowheads="1"/>
          </p:cNvPicPr>
          <p:nvPr>
            <a:wavAudioFile r:embed="rId1" name="~PP58.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3466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17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7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العديد إلى العديد </a:t>
            </a:r>
            <a:r>
              <a:rPr lang="en-GB" sz="2400" b="1">
                <a:solidFill>
                  <a:srgbClr val="0033CC"/>
                </a:solidFill>
                <a:latin typeface="Traditional Arabic" pitchFamily="18" charset="-78"/>
                <a:cs typeface="Traditional Arabic" pitchFamily="18" charset="-78"/>
              </a:rPr>
              <a:t>M: N Many-to-Many </a:t>
            </a:r>
            <a:endParaRPr lang="ar-SA" sz="2400" b="1">
              <a:solidFill>
                <a:srgbClr val="0033CC"/>
              </a:solidFill>
              <a:latin typeface="Traditional Arabic" pitchFamily="18" charset="-78"/>
              <a:cs typeface="Traditional Arabic" pitchFamily="18" charset="-78"/>
            </a:endParaRPr>
          </a:p>
        </p:txBody>
      </p:sp>
      <p:sp>
        <p:nvSpPr>
          <p:cNvPr id="4301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تكون العلاقة الدائرية عند نوع العلاقة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 كما في الشكل التالي. في حالة ما يقدم فيها الأطباء علاج لبعضهم البعض، حيث يمكن لطبيب أن لا يعالج  أو يعالج أكثر من طبيب (زميله)، وكل طبيب (زميله) أن يعالج زميله الطبيب أو أكثر من طبيب. </a:t>
            </a: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لعلاقة العديد إلى العديد</a:t>
            </a:r>
            <a:endParaRPr lang="en-US" sz="2800">
              <a:latin typeface="Traditional Arabic" pitchFamily="18" charset="-78"/>
              <a:cs typeface="Traditional Arabic" pitchFamily="18" charset="-78"/>
            </a:endParaRPr>
          </a:p>
        </p:txBody>
      </p:sp>
      <p:pic>
        <p:nvPicPr>
          <p:cNvPr id="43028" name="~PP11280.WAV">
            <a:hlinkClick r:id="" action="ppaction://media"/>
          </p:cNvPr>
          <p:cNvPicPr>
            <a:picLocks noRot="1" noChangeAspect="1" noChangeArrowheads="1"/>
          </p:cNvPicPr>
          <p:nvPr>
            <a:wavAudioFile r:embed="rId1" name="~PP1084.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grpSp>
        <p:nvGrpSpPr>
          <p:cNvPr id="43029" name="Group 10"/>
          <p:cNvGrpSpPr>
            <a:grpSpLocks/>
          </p:cNvGrpSpPr>
          <p:nvPr/>
        </p:nvGrpSpPr>
        <p:grpSpPr bwMode="auto">
          <a:xfrm>
            <a:off x="3254375" y="3284538"/>
            <a:ext cx="3930650" cy="1800225"/>
            <a:chOff x="0" y="0"/>
            <a:chExt cx="3253105" cy="1800225"/>
          </a:xfrm>
        </p:grpSpPr>
        <p:grpSp>
          <p:nvGrpSpPr>
            <p:cNvPr id="43030" name="Group 11"/>
            <p:cNvGrpSpPr>
              <a:grpSpLocks/>
            </p:cNvGrpSpPr>
            <p:nvPr/>
          </p:nvGrpSpPr>
          <p:grpSpPr bwMode="auto">
            <a:xfrm>
              <a:off x="0" y="0"/>
              <a:ext cx="3253105" cy="1800225"/>
              <a:chOff x="1778" y="10313"/>
              <a:chExt cx="5123" cy="2835"/>
            </a:xfrm>
          </p:grpSpPr>
          <p:sp>
            <p:nvSpPr>
              <p:cNvPr id="43031" name="Rectangle 17"/>
              <p:cNvSpPr>
                <a:spLocks noChangeArrowheads="1"/>
              </p:cNvSpPr>
              <p:nvPr/>
            </p:nvSpPr>
            <p:spPr bwMode="auto">
              <a:xfrm>
                <a:off x="1797" y="10917"/>
                <a:ext cx="2582" cy="2231"/>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1000</a:t>
                </a:r>
                <a:endParaRPr lang="en-US" sz="1100">
                  <a:latin typeface="Calibri" pitchFamily="34" charset="0"/>
                </a:endParaRPr>
              </a:p>
              <a:p>
                <a:pPr algn="ctr">
                  <a:lnSpc>
                    <a:spcPct val="107000"/>
                  </a:lnSpc>
                </a:pPr>
                <a:r>
                  <a:rPr lang="ar-SA" sz="1400" b="1">
                    <a:latin typeface="Calibri" pitchFamily="34" charset="0"/>
                  </a:rPr>
                  <a:t>1005</a:t>
                </a:r>
                <a:endParaRPr lang="en-US" sz="1100">
                  <a:latin typeface="Calibri" pitchFamily="34" charset="0"/>
                </a:endParaRPr>
              </a:p>
              <a:p>
                <a:pPr algn="ctr">
                  <a:lnSpc>
                    <a:spcPct val="107000"/>
                  </a:lnSpc>
                </a:pPr>
                <a:r>
                  <a:rPr lang="ar-SA" sz="1400" b="1">
                    <a:latin typeface="Calibri" pitchFamily="34" charset="0"/>
                  </a:rPr>
                  <a:t>1010</a:t>
                </a:r>
                <a:endParaRPr lang="en-US" sz="1100">
                  <a:latin typeface="Calibri" pitchFamily="34" charset="0"/>
                </a:endParaRPr>
              </a:p>
              <a:p>
                <a:pPr algn="ctr">
                  <a:lnSpc>
                    <a:spcPct val="107000"/>
                  </a:lnSpc>
                </a:pPr>
                <a:r>
                  <a:rPr lang="ar-SA" sz="1400" b="1">
                    <a:latin typeface="Calibri" pitchFamily="34" charset="0"/>
                  </a:rPr>
                  <a:t>1012</a:t>
                </a:r>
                <a:endParaRPr lang="en-US" sz="1100">
                  <a:latin typeface="Calibri" pitchFamily="34" charset="0"/>
                </a:endParaRPr>
              </a:p>
              <a:p>
                <a:pPr algn="ctr">
                  <a:lnSpc>
                    <a:spcPct val="107000"/>
                  </a:lnSpc>
                </a:pPr>
                <a:r>
                  <a:rPr lang="ar-SA" sz="1400" b="1">
                    <a:latin typeface="Calibri" pitchFamily="34" charset="0"/>
                  </a:rPr>
                  <a:t>1020</a:t>
                </a:r>
                <a:endParaRPr lang="en-US" sz="1100">
                  <a:latin typeface="Calibri" pitchFamily="34" charset="0"/>
                </a:endParaRPr>
              </a:p>
              <a:p>
                <a:pPr algn="ctr">
                  <a:lnSpc>
                    <a:spcPct val="107000"/>
                  </a:lnSpc>
                </a:pPr>
                <a:r>
                  <a:rPr lang="ar-SA" sz="1400" b="1">
                    <a:latin typeface="Calibri" pitchFamily="34" charset="0"/>
                  </a:rPr>
                  <a:t>1043</a:t>
                </a:r>
                <a:endParaRPr lang="en-US" sz="1100">
                  <a:latin typeface="Calibri" pitchFamily="34" charset="0"/>
                </a:endParaRPr>
              </a:p>
            </p:txBody>
          </p:sp>
          <p:sp>
            <p:nvSpPr>
              <p:cNvPr id="43032" name="Text Box 535"/>
              <p:cNvSpPr txBox="1">
                <a:spLocks noChangeArrowheads="1"/>
              </p:cNvSpPr>
              <p:nvPr/>
            </p:nvSpPr>
            <p:spPr bwMode="auto">
              <a:xfrm>
                <a:off x="1778" y="10313"/>
                <a:ext cx="5123" cy="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400" b="1"/>
                  <a:t>            علاقة يعالج                 كيان الطبيب (</a:t>
                </a:r>
                <a:r>
                  <a:rPr lang="ar-SA" sz="1400" b="1" u="sng"/>
                  <a:t>رقم الطبيب</a:t>
                </a:r>
                <a:r>
                  <a:rPr lang="ar-SA" sz="1400" b="1"/>
                  <a:t>)</a:t>
                </a:r>
                <a:endParaRPr lang="en-US" sz="1400"/>
              </a:p>
            </p:txBody>
          </p:sp>
          <p:cxnSp>
            <p:nvCxnSpPr>
              <p:cNvPr id="20" name="AutoShape 537"/>
              <p:cNvCxnSpPr>
                <a:cxnSpLocks noChangeShapeType="1"/>
              </p:cNvCxnSpPr>
              <p:nvPr/>
            </p:nvCxnSpPr>
            <p:spPr bwMode="auto">
              <a:xfrm>
                <a:off x="3526" y="11425"/>
                <a:ext cx="2007" cy="0"/>
              </a:xfrm>
              <a:prstGeom prst="straightConnector1">
                <a:avLst/>
              </a:prstGeom>
              <a:ln>
                <a:headEnd/>
                <a:tailEnd/>
              </a:ln>
              <a:extLst/>
            </p:spPr>
            <p:style>
              <a:lnRef idx="3">
                <a:schemeClr val="accent6"/>
              </a:lnRef>
              <a:fillRef idx="0">
                <a:schemeClr val="accent6"/>
              </a:fillRef>
              <a:effectRef idx="2">
                <a:schemeClr val="accent6"/>
              </a:effectRef>
              <a:fontRef idx="minor">
                <a:schemeClr val="tx1"/>
              </a:fontRef>
            </p:style>
          </p:cxnSp>
          <p:cxnSp>
            <p:nvCxnSpPr>
              <p:cNvPr id="21" name="AutoShape 538"/>
              <p:cNvCxnSpPr>
                <a:cxnSpLocks noChangeShapeType="1"/>
              </p:cNvCxnSpPr>
              <p:nvPr/>
            </p:nvCxnSpPr>
            <p:spPr bwMode="auto">
              <a:xfrm>
                <a:off x="3431" y="12300"/>
                <a:ext cx="1964" cy="0"/>
              </a:xfrm>
              <a:prstGeom prst="straightConnector1">
                <a:avLst/>
              </a:prstGeom>
              <a:ln>
                <a:prstDash val="lgDash"/>
                <a:headEnd type="none" w="med" len="med"/>
                <a:tailEnd type="none" w="med" len="med"/>
              </a:ln>
              <a:extLst/>
            </p:spPr>
            <p:style>
              <a:lnRef idx="3">
                <a:schemeClr val="accent5"/>
              </a:lnRef>
              <a:fillRef idx="0">
                <a:schemeClr val="accent5"/>
              </a:fillRef>
              <a:effectRef idx="2">
                <a:schemeClr val="accent5"/>
              </a:effectRef>
              <a:fontRef idx="minor">
                <a:schemeClr val="tx1"/>
              </a:fontRef>
            </p:style>
          </p:cxnSp>
          <p:cxnSp>
            <p:nvCxnSpPr>
              <p:cNvPr id="22" name="AutoShape 539"/>
              <p:cNvCxnSpPr>
                <a:cxnSpLocks noChangeShapeType="1"/>
              </p:cNvCxnSpPr>
              <p:nvPr/>
            </p:nvCxnSpPr>
            <p:spPr bwMode="auto">
              <a:xfrm>
                <a:off x="3535" y="11538"/>
                <a:ext cx="1870" cy="0"/>
              </a:xfrm>
              <a:prstGeom prst="straightConnector1">
                <a:avLst/>
              </a:prstGeom>
              <a:ln>
                <a:prstDash val="lgDashDot"/>
                <a:headEnd type="arrow" w="med" len="med"/>
                <a:tailEnd/>
              </a:ln>
              <a:extLst/>
            </p:spPr>
            <p:style>
              <a:lnRef idx="1">
                <a:schemeClr val="accent2"/>
              </a:lnRef>
              <a:fillRef idx="0">
                <a:schemeClr val="accent2"/>
              </a:fillRef>
              <a:effectRef idx="0">
                <a:schemeClr val="accent2"/>
              </a:effectRef>
              <a:fontRef idx="minor">
                <a:schemeClr val="tx1"/>
              </a:fontRef>
            </p:style>
          </p:cxnSp>
          <p:cxnSp>
            <p:nvCxnSpPr>
              <p:cNvPr id="23" name="AutoShape 542"/>
              <p:cNvCxnSpPr>
                <a:cxnSpLocks noChangeShapeType="1"/>
              </p:cNvCxnSpPr>
              <p:nvPr/>
            </p:nvCxnSpPr>
            <p:spPr bwMode="auto">
              <a:xfrm>
                <a:off x="3466" y="11835"/>
                <a:ext cx="1964" cy="0"/>
              </a:xfrm>
              <a:prstGeom prst="straightConnector1">
                <a:avLst/>
              </a:prstGeom>
              <a:ln>
                <a:prstDash val="lgDashDot"/>
                <a:headEnd/>
                <a:tailEnd/>
              </a:ln>
              <a:extLst/>
            </p:spPr>
            <p:style>
              <a:lnRef idx="1">
                <a:schemeClr val="accent2"/>
              </a:lnRef>
              <a:fillRef idx="0">
                <a:schemeClr val="accent2"/>
              </a:fillRef>
              <a:effectRef idx="0">
                <a:schemeClr val="accent2"/>
              </a:effectRef>
              <a:fontRef idx="minor">
                <a:schemeClr val="tx1"/>
              </a:fontRef>
            </p:style>
          </p:cxnSp>
          <p:cxnSp>
            <p:nvCxnSpPr>
              <p:cNvPr id="24" name="AutoShape 544"/>
              <p:cNvCxnSpPr>
                <a:cxnSpLocks noChangeShapeType="1"/>
              </p:cNvCxnSpPr>
              <p:nvPr/>
            </p:nvCxnSpPr>
            <p:spPr bwMode="auto">
              <a:xfrm>
                <a:off x="3526" y="11645"/>
                <a:ext cx="1966" cy="0"/>
              </a:xfrm>
              <a:prstGeom prst="straightConnector1">
                <a:avLst/>
              </a:prstGeom>
              <a:ln>
                <a:prstDash val="lgDashDotDot"/>
                <a:headEnd type="arrow" w="med" len="med"/>
                <a:tailEnd type="none" w="med" len="med"/>
              </a:ln>
              <a:extLst/>
            </p:spPr>
            <p:style>
              <a:lnRef idx="3">
                <a:schemeClr val="accent4"/>
              </a:lnRef>
              <a:fillRef idx="0">
                <a:schemeClr val="accent4"/>
              </a:fillRef>
              <a:effectRef idx="2">
                <a:schemeClr val="accent4"/>
              </a:effectRef>
              <a:fontRef idx="minor">
                <a:schemeClr val="tx1"/>
              </a:fontRef>
            </p:style>
          </p:cxnSp>
          <p:cxnSp>
            <p:nvCxnSpPr>
              <p:cNvPr id="25" name="AutoShape 545"/>
              <p:cNvCxnSpPr>
                <a:cxnSpLocks noChangeShapeType="1"/>
              </p:cNvCxnSpPr>
              <p:nvPr/>
            </p:nvCxnSpPr>
            <p:spPr bwMode="auto">
              <a:xfrm>
                <a:off x="3562" y="12928"/>
                <a:ext cx="1964" cy="2"/>
              </a:xfrm>
              <a:prstGeom prst="straightConnector1">
                <a:avLst/>
              </a:prstGeom>
              <a:ln>
                <a:prstDash val="lgDash"/>
                <a:headEnd type="arrow" w="med" len="med"/>
                <a:tailEnd/>
              </a:ln>
              <a:extLst/>
            </p:spPr>
            <p:style>
              <a:lnRef idx="3">
                <a:schemeClr val="accent5"/>
              </a:lnRef>
              <a:fillRef idx="0">
                <a:schemeClr val="accent5"/>
              </a:fillRef>
              <a:effectRef idx="2">
                <a:schemeClr val="accent5"/>
              </a:effectRef>
              <a:fontRef idx="minor">
                <a:schemeClr val="tx1"/>
              </a:fontRef>
            </p:style>
          </p:cxnSp>
          <p:cxnSp>
            <p:nvCxnSpPr>
              <p:cNvPr id="29" name="AutoShape 546"/>
              <p:cNvCxnSpPr>
                <a:cxnSpLocks noChangeShapeType="1"/>
              </p:cNvCxnSpPr>
              <p:nvPr/>
            </p:nvCxnSpPr>
            <p:spPr bwMode="auto">
              <a:xfrm>
                <a:off x="3499" y="12568"/>
                <a:ext cx="1964" cy="2"/>
              </a:xfrm>
              <a:prstGeom prst="straightConnector1">
                <a:avLst/>
              </a:prstGeom>
              <a:ln>
                <a:prstDash val="lgDashDotDot"/>
                <a:headEnd/>
                <a:tailEnd/>
              </a:ln>
              <a:extLst/>
            </p:spPr>
            <p:style>
              <a:lnRef idx="3">
                <a:schemeClr val="accent4"/>
              </a:lnRef>
              <a:fillRef idx="0">
                <a:schemeClr val="accent4"/>
              </a:fillRef>
              <a:effectRef idx="2">
                <a:schemeClr val="accent4"/>
              </a:effectRef>
              <a:fontRef idx="minor">
                <a:schemeClr val="tx1"/>
              </a:fontRef>
            </p:style>
          </p:cxnSp>
          <p:cxnSp>
            <p:nvCxnSpPr>
              <p:cNvPr id="30" name="AutoShape 548"/>
              <p:cNvCxnSpPr>
                <a:cxnSpLocks noChangeShapeType="1"/>
              </p:cNvCxnSpPr>
              <p:nvPr/>
            </p:nvCxnSpPr>
            <p:spPr bwMode="auto">
              <a:xfrm>
                <a:off x="3609" y="12808"/>
                <a:ext cx="1966" cy="2"/>
              </a:xfrm>
              <a:prstGeom prst="straightConnector1">
                <a:avLst/>
              </a:prstGeom>
              <a:ln>
                <a:prstDash val="sysDash"/>
                <a:headEnd/>
                <a:tailEnd/>
              </a:ln>
              <a:extLst/>
            </p:spPr>
            <p:style>
              <a:lnRef idx="3">
                <a:schemeClr val="dk1"/>
              </a:lnRef>
              <a:fillRef idx="0">
                <a:schemeClr val="dk1"/>
              </a:fillRef>
              <a:effectRef idx="2">
                <a:schemeClr val="dk1"/>
              </a:effectRef>
              <a:fontRef idx="minor">
                <a:schemeClr val="tx1"/>
              </a:fontRef>
            </p:style>
          </p:cxnSp>
          <p:cxnSp>
            <p:nvCxnSpPr>
              <p:cNvPr id="31" name="AutoShape 549"/>
              <p:cNvCxnSpPr>
                <a:cxnSpLocks noChangeShapeType="1"/>
              </p:cNvCxnSpPr>
              <p:nvPr/>
            </p:nvCxnSpPr>
            <p:spPr bwMode="auto">
              <a:xfrm>
                <a:off x="3460" y="12195"/>
                <a:ext cx="1964" cy="0"/>
              </a:xfrm>
              <a:prstGeom prst="straightConnector1">
                <a:avLst/>
              </a:prstGeom>
              <a:ln>
                <a:headEnd type="arrow" w="med" len="med"/>
                <a:tailEnd type="none" w="med" len="med"/>
              </a:ln>
              <a:extLst/>
            </p:spPr>
            <p:style>
              <a:lnRef idx="3">
                <a:schemeClr val="accent6"/>
              </a:lnRef>
              <a:fillRef idx="0">
                <a:schemeClr val="accent6"/>
              </a:fillRef>
              <a:effectRef idx="2">
                <a:schemeClr val="accent6"/>
              </a:effectRef>
              <a:fontRef idx="minor">
                <a:schemeClr val="tx1"/>
              </a:fontRef>
            </p:style>
          </p:cxnSp>
          <p:sp>
            <p:nvSpPr>
              <p:cNvPr id="43042" name="AutoShape 550"/>
              <p:cNvSpPr>
                <a:spLocks noChangeArrowheads="1"/>
              </p:cNvSpPr>
              <p:nvPr/>
            </p:nvSpPr>
            <p:spPr bwMode="auto">
              <a:xfrm>
                <a:off x="5115" y="11033"/>
                <a:ext cx="1006" cy="2051"/>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cxnSp>
          <p:nvCxnSpPr>
            <p:cNvPr id="13" name="AutoShape 548"/>
            <p:cNvCxnSpPr>
              <a:cxnSpLocks noChangeShapeType="1"/>
            </p:cNvCxnSpPr>
            <p:nvPr/>
          </p:nvCxnSpPr>
          <p:spPr bwMode="auto">
            <a:xfrm>
              <a:off x="1028749" y="1104900"/>
              <a:ext cx="1083930" cy="0"/>
            </a:xfrm>
            <a:prstGeom prst="straightConnector1">
              <a:avLst/>
            </a:prstGeom>
            <a:ln>
              <a:prstDash val="sysDash"/>
              <a:headEnd type="arrow" w="med" len="med"/>
              <a:tailEnd type="none" w="med" len="med"/>
            </a:ln>
            <a:extLst/>
          </p:spPr>
          <p:style>
            <a:lnRef idx="3">
              <a:schemeClr val="dk1"/>
            </a:lnRef>
            <a:fillRef idx="0">
              <a:schemeClr val="dk1"/>
            </a:fillRef>
            <a:effectRef idx="2">
              <a:schemeClr val="dk1"/>
            </a:effectRef>
            <a:fontRef idx="minor">
              <a:schemeClr val="tx1"/>
            </a:fontRef>
          </p:style>
        </p:cxnSp>
      </p:grpSp>
      <p:sp>
        <p:nvSpPr>
          <p:cNvPr id="43044" name="Line 36"/>
          <p:cNvSpPr>
            <a:spLocks noChangeShapeType="1"/>
          </p:cNvSpPr>
          <p:nvPr/>
        </p:nvSpPr>
        <p:spPr bwMode="auto">
          <a:xfrm>
            <a:off x="4665663" y="5011738"/>
            <a:ext cx="1511300" cy="0"/>
          </a:xfrm>
          <a:prstGeom prst="line">
            <a:avLst/>
          </a:prstGeom>
          <a:noFill/>
          <a:ln w="349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3045" name="Line 37"/>
          <p:cNvSpPr>
            <a:spLocks noChangeShapeType="1"/>
          </p:cNvSpPr>
          <p:nvPr/>
        </p:nvSpPr>
        <p:spPr bwMode="auto">
          <a:xfrm>
            <a:off x="4521200" y="4795838"/>
            <a:ext cx="1511300" cy="0"/>
          </a:xfrm>
          <a:prstGeom prst="line">
            <a:avLst/>
          </a:prstGeom>
          <a:noFill/>
          <a:ln w="34925">
            <a:solidFill>
              <a:schemeClr val="tx1"/>
            </a:solidFill>
            <a:prstDash val="dash"/>
            <a:round/>
            <a:headEnd type="arrow"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30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3028"/>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العديد إلى العديد </a:t>
            </a:r>
            <a:r>
              <a:rPr lang="en-GB" sz="2400" b="1">
                <a:solidFill>
                  <a:srgbClr val="0033CC"/>
                </a:solidFill>
                <a:latin typeface="Traditional Arabic" pitchFamily="18" charset="-78"/>
                <a:cs typeface="Traditional Arabic" pitchFamily="18" charset="-78"/>
              </a:rPr>
              <a:t>M: N Many-to-Many </a:t>
            </a:r>
            <a:endParaRPr lang="ar-SA" sz="2400" b="1">
              <a:solidFill>
                <a:srgbClr val="0033CC"/>
              </a:solidFill>
              <a:latin typeface="Traditional Arabic" pitchFamily="18" charset="-78"/>
              <a:cs typeface="Traditional Arabic" pitchFamily="18" charset="-78"/>
            </a:endParaRPr>
          </a:p>
        </p:txBody>
      </p:sp>
      <p:sp>
        <p:nvSpPr>
          <p:cNvPr id="4505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b="1">
                <a:latin typeface="Traditional Arabic" pitchFamily="18" charset="-78"/>
                <a:cs typeface="Traditional Arabic" pitchFamily="18" charset="-78"/>
              </a:rPr>
              <a:t>من الشكل على اليمين، الطبيب قد لا يعالج أي طبيب</a:t>
            </a:r>
            <a:r>
              <a:rPr lang="ar-SA" sz="2800">
                <a:latin typeface="Traditional Arabic" pitchFamily="18" charset="-78"/>
                <a:cs typeface="Traditional Arabic" pitchFamily="18" charset="-78"/>
              </a:rPr>
              <a:t> يتكون لدينا قيد مشاركة اختياري (خط مفرد) بين كيان الطبيب والعلاقة يعالج في أحد الجانبين، </a:t>
            </a:r>
            <a:r>
              <a:rPr lang="ar-SA" sz="2800" b="1">
                <a:latin typeface="Traditional Arabic" pitchFamily="18" charset="-78"/>
                <a:cs typeface="Traditional Arabic" pitchFamily="18" charset="-78"/>
              </a:rPr>
              <a:t>أو يعالج أكثر من طبيب</a:t>
            </a:r>
            <a:r>
              <a:rPr lang="ar-SA" sz="2800">
                <a:latin typeface="Traditional Arabic" pitchFamily="18" charset="-78"/>
                <a:cs typeface="Traditional Arabic" pitchFamily="18" charset="-78"/>
              </a:rPr>
              <a:t> نتحصل منها على قيمة قيد الأصل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توضع بجانب كيان الطبيب.</a:t>
            </a:r>
            <a:endParaRPr lang="en-US" sz="2800">
              <a:latin typeface="Traditional Arabic" pitchFamily="18" charset="-78"/>
              <a:cs typeface="Traditional Arabic" pitchFamily="18" charset="-78"/>
            </a:endParaRPr>
          </a:p>
          <a:p>
            <a:pPr algn="just" rtl="1"/>
            <a:r>
              <a:rPr lang="ar-SA" sz="2800" b="1">
                <a:latin typeface="Traditional Arabic" pitchFamily="18" charset="-78"/>
                <a:cs typeface="Traditional Arabic" pitchFamily="18" charset="-78"/>
              </a:rPr>
              <a:t>والجملة</a:t>
            </a:r>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الطبيب قد لا يعالجه طبيب</a:t>
            </a:r>
            <a:r>
              <a:rPr lang="ar-SA" sz="2800">
                <a:latin typeface="Traditional Arabic" pitchFamily="18" charset="-78"/>
                <a:cs typeface="Traditional Arabic" pitchFamily="18" charset="-78"/>
              </a:rPr>
              <a:t> يتكون لدينا قيد مشاركة اختياري (خط مفرد) بين كيان الطبيب والعلاقة يعالج في الجانب الثاني، </a:t>
            </a:r>
            <a:r>
              <a:rPr lang="ar-SA" sz="2800" b="1">
                <a:latin typeface="Traditional Arabic" pitchFamily="18" charset="-78"/>
                <a:cs typeface="Traditional Arabic" pitchFamily="18" charset="-78"/>
              </a:rPr>
              <a:t>أو يعالجه أكثر من طبيب </a:t>
            </a:r>
            <a:r>
              <a:rPr lang="ar-SA" sz="2800">
                <a:latin typeface="Traditional Arabic" pitchFamily="18" charset="-78"/>
                <a:cs typeface="Traditional Arabic" pitchFamily="18" charset="-78"/>
              </a:rPr>
              <a:t>نتحصل منها على</a:t>
            </a:r>
            <a:r>
              <a:rPr lang="ar-SA" sz="2800" b="1">
                <a:latin typeface="Traditional Arabic" pitchFamily="18" charset="-78"/>
                <a:cs typeface="Traditional Arabic" pitchFamily="18" charset="-78"/>
              </a:rPr>
              <a:t> </a:t>
            </a:r>
            <a:r>
              <a:rPr lang="ar-SA" sz="2800">
                <a:latin typeface="Traditional Arabic" pitchFamily="18" charset="-78"/>
                <a:cs typeface="Traditional Arabic" pitchFamily="18" charset="-78"/>
              </a:rPr>
              <a:t>قيمة قيد الأصل </a:t>
            </a:r>
            <a:r>
              <a:rPr lang="en-US" sz="2800">
                <a:latin typeface="Traditional Arabic" pitchFamily="18" charset="-78"/>
                <a:cs typeface="Traditional Arabic" pitchFamily="18" charset="-78"/>
              </a:rPr>
              <a:t>M</a:t>
            </a:r>
            <a:r>
              <a:rPr lang="ar-SA" sz="2800">
                <a:latin typeface="Traditional Arabic" pitchFamily="18" charset="-78"/>
                <a:cs typeface="Traditional Arabic" pitchFamily="18" charset="-78"/>
              </a:rPr>
              <a:t> توضع بجانب كيان الطبيب.</a:t>
            </a:r>
            <a:endParaRPr lang="en-US" sz="2800">
              <a:latin typeface="Traditional Arabic" pitchFamily="18" charset="-78"/>
              <a:cs typeface="Traditional Arabic" pitchFamily="18" charset="-78"/>
            </a:endParaRPr>
          </a:p>
        </p:txBody>
      </p:sp>
      <p:grpSp>
        <p:nvGrpSpPr>
          <p:cNvPr id="45059" name="Group 10"/>
          <p:cNvGrpSpPr>
            <a:grpSpLocks/>
          </p:cNvGrpSpPr>
          <p:nvPr/>
        </p:nvGrpSpPr>
        <p:grpSpPr bwMode="auto">
          <a:xfrm>
            <a:off x="5126038" y="4149725"/>
            <a:ext cx="3930650" cy="1800225"/>
            <a:chOff x="0" y="0"/>
            <a:chExt cx="3253105" cy="1800225"/>
          </a:xfrm>
        </p:grpSpPr>
        <p:grpSp>
          <p:nvGrpSpPr>
            <p:cNvPr id="45066" name="Group 11"/>
            <p:cNvGrpSpPr>
              <a:grpSpLocks/>
            </p:cNvGrpSpPr>
            <p:nvPr/>
          </p:nvGrpSpPr>
          <p:grpSpPr bwMode="auto">
            <a:xfrm>
              <a:off x="0" y="0"/>
              <a:ext cx="3253105" cy="1800225"/>
              <a:chOff x="1778" y="10313"/>
              <a:chExt cx="5123" cy="2835"/>
            </a:xfrm>
          </p:grpSpPr>
          <p:sp>
            <p:nvSpPr>
              <p:cNvPr id="45068" name="Rectangle 17"/>
              <p:cNvSpPr>
                <a:spLocks noChangeArrowheads="1"/>
              </p:cNvSpPr>
              <p:nvPr/>
            </p:nvSpPr>
            <p:spPr bwMode="auto">
              <a:xfrm>
                <a:off x="1797" y="10917"/>
                <a:ext cx="2582" cy="2231"/>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1000</a:t>
                </a:r>
                <a:endParaRPr lang="en-US" sz="1100">
                  <a:latin typeface="Calibri" pitchFamily="34" charset="0"/>
                </a:endParaRPr>
              </a:p>
              <a:p>
                <a:pPr algn="ctr">
                  <a:lnSpc>
                    <a:spcPct val="107000"/>
                  </a:lnSpc>
                </a:pPr>
                <a:r>
                  <a:rPr lang="ar-SA" sz="1400" b="1">
                    <a:latin typeface="Calibri" pitchFamily="34" charset="0"/>
                  </a:rPr>
                  <a:t>1005</a:t>
                </a:r>
                <a:endParaRPr lang="en-US" sz="1100">
                  <a:latin typeface="Calibri" pitchFamily="34" charset="0"/>
                </a:endParaRPr>
              </a:p>
              <a:p>
                <a:pPr algn="ctr">
                  <a:lnSpc>
                    <a:spcPct val="107000"/>
                  </a:lnSpc>
                </a:pPr>
                <a:r>
                  <a:rPr lang="ar-SA" sz="1400" b="1">
                    <a:latin typeface="Calibri" pitchFamily="34" charset="0"/>
                  </a:rPr>
                  <a:t>1010</a:t>
                </a:r>
                <a:endParaRPr lang="en-US" sz="1100">
                  <a:latin typeface="Calibri" pitchFamily="34" charset="0"/>
                </a:endParaRPr>
              </a:p>
              <a:p>
                <a:pPr algn="ctr">
                  <a:lnSpc>
                    <a:spcPct val="107000"/>
                  </a:lnSpc>
                </a:pPr>
                <a:r>
                  <a:rPr lang="ar-SA" sz="1400" b="1">
                    <a:latin typeface="Calibri" pitchFamily="34" charset="0"/>
                  </a:rPr>
                  <a:t>1012</a:t>
                </a:r>
                <a:endParaRPr lang="en-US" sz="1100">
                  <a:latin typeface="Calibri" pitchFamily="34" charset="0"/>
                </a:endParaRPr>
              </a:p>
              <a:p>
                <a:pPr algn="ctr">
                  <a:lnSpc>
                    <a:spcPct val="107000"/>
                  </a:lnSpc>
                </a:pPr>
                <a:r>
                  <a:rPr lang="ar-SA" sz="1400" b="1">
                    <a:latin typeface="Calibri" pitchFamily="34" charset="0"/>
                  </a:rPr>
                  <a:t>1020</a:t>
                </a:r>
                <a:endParaRPr lang="en-US" sz="1100">
                  <a:latin typeface="Calibri" pitchFamily="34" charset="0"/>
                </a:endParaRPr>
              </a:p>
              <a:p>
                <a:pPr algn="ctr">
                  <a:lnSpc>
                    <a:spcPct val="107000"/>
                  </a:lnSpc>
                </a:pPr>
                <a:r>
                  <a:rPr lang="ar-SA" sz="1400" b="1">
                    <a:latin typeface="Calibri" pitchFamily="34" charset="0"/>
                  </a:rPr>
                  <a:t>1043</a:t>
                </a:r>
                <a:endParaRPr lang="en-US" sz="1100">
                  <a:latin typeface="Calibri" pitchFamily="34" charset="0"/>
                </a:endParaRPr>
              </a:p>
            </p:txBody>
          </p:sp>
          <p:sp>
            <p:nvSpPr>
              <p:cNvPr id="45069" name="Text Box 535"/>
              <p:cNvSpPr txBox="1">
                <a:spLocks noChangeArrowheads="1"/>
              </p:cNvSpPr>
              <p:nvPr/>
            </p:nvSpPr>
            <p:spPr bwMode="auto">
              <a:xfrm>
                <a:off x="1778" y="10313"/>
                <a:ext cx="5123" cy="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400" b="1"/>
                  <a:t>            علاقة يعالج                 كيان الطبيب (</a:t>
                </a:r>
                <a:r>
                  <a:rPr lang="ar-SA" sz="1400" b="1" u="sng"/>
                  <a:t>رقم الطبيب</a:t>
                </a:r>
                <a:r>
                  <a:rPr lang="ar-SA" sz="1400" b="1"/>
                  <a:t>)</a:t>
                </a:r>
                <a:endParaRPr lang="en-US" sz="1400"/>
              </a:p>
            </p:txBody>
          </p:sp>
          <p:cxnSp>
            <p:nvCxnSpPr>
              <p:cNvPr id="20" name="AutoShape 537"/>
              <p:cNvCxnSpPr>
                <a:cxnSpLocks noChangeShapeType="1"/>
              </p:cNvCxnSpPr>
              <p:nvPr/>
            </p:nvCxnSpPr>
            <p:spPr bwMode="auto">
              <a:xfrm>
                <a:off x="3526" y="11426"/>
                <a:ext cx="2007" cy="0"/>
              </a:xfrm>
              <a:prstGeom prst="straightConnector1">
                <a:avLst/>
              </a:prstGeom>
              <a:ln>
                <a:headEnd/>
                <a:tailEnd/>
              </a:ln>
              <a:extLst/>
            </p:spPr>
            <p:style>
              <a:lnRef idx="3">
                <a:schemeClr val="accent6"/>
              </a:lnRef>
              <a:fillRef idx="0">
                <a:schemeClr val="accent6"/>
              </a:fillRef>
              <a:effectRef idx="2">
                <a:schemeClr val="accent6"/>
              </a:effectRef>
              <a:fontRef idx="minor">
                <a:schemeClr val="tx1"/>
              </a:fontRef>
            </p:style>
          </p:cxnSp>
          <p:cxnSp>
            <p:nvCxnSpPr>
              <p:cNvPr id="21" name="AutoShape 538"/>
              <p:cNvCxnSpPr>
                <a:cxnSpLocks noChangeShapeType="1"/>
              </p:cNvCxnSpPr>
              <p:nvPr/>
            </p:nvCxnSpPr>
            <p:spPr bwMode="auto">
              <a:xfrm>
                <a:off x="3431" y="12301"/>
                <a:ext cx="1964" cy="0"/>
              </a:xfrm>
              <a:prstGeom prst="straightConnector1">
                <a:avLst/>
              </a:prstGeom>
              <a:ln>
                <a:prstDash val="lgDash"/>
                <a:headEnd type="none" w="med" len="med"/>
                <a:tailEnd type="none" w="med" len="med"/>
              </a:ln>
              <a:extLst/>
            </p:spPr>
            <p:style>
              <a:lnRef idx="3">
                <a:schemeClr val="accent5"/>
              </a:lnRef>
              <a:fillRef idx="0">
                <a:schemeClr val="accent5"/>
              </a:fillRef>
              <a:effectRef idx="2">
                <a:schemeClr val="accent5"/>
              </a:effectRef>
              <a:fontRef idx="minor">
                <a:schemeClr val="tx1"/>
              </a:fontRef>
            </p:style>
          </p:cxnSp>
          <p:cxnSp>
            <p:nvCxnSpPr>
              <p:cNvPr id="22" name="AutoShape 539"/>
              <p:cNvCxnSpPr>
                <a:cxnSpLocks noChangeShapeType="1"/>
              </p:cNvCxnSpPr>
              <p:nvPr/>
            </p:nvCxnSpPr>
            <p:spPr bwMode="auto">
              <a:xfrm>
                <a:off x="3535" y="11538"/>
                <a:ext cx="1870" cy="0"/>
              </a:xfrm>
              <a:prstGeom prst="straightConnector1">
                <a:avLst/>
              </a:prstGeom>
              <a:ln>
                <a:prstDash val="lgDashDot"/>
                <a:headEnd type="arrow" w="med" len="med"/>
                <a:tailEnd/>
              </a:ln>
              <a:extLst/>
            </p:spPr>
            <p:style>
              <a:lnRef idx="1">
                <a:schemeClr val="accent2"/>
              </a:lnRef>
              <a:fillRef idx="0">
                <a:schemeClr val="accent2"/>
              </a:fillRef>
              <a:effectRef idx="0">
                <a:schemeClr val="accent2"/>
              </a:effectRef>
              <a:fontRef idx="minor">
                <a:schemeClr val="tx1"/>
              </a:fontRef>
            </p:style>
          </p:cxnSp>
          <p:cxnSp>
            <p:nvCxnSpPr>
              <p:cNvPr id="23" name="AutoShape 542"/>
              <p:cNvCxnSpPr>
                <a:cxnSpLocks noChangeShapeType="1"/>
              </p:cNvCxnSpPr>
              <p:nvPr/>
            </p:nvCxnSpPr>
            <p:spPr bwMode="auto">
              <a:xfrm>
                <a:off x="3466" y="11836"/>
                <a:ext cx="1964" cy="0"/>
              </a:xfrm>
              <a:prstGeom prst="straightConnector1">
                <a:avLst/>
              </a:prstGeom>
              <a:ln>
                <a:prstDash val="lgDashDot"/>
                <a:headEnd/>
                <a:tailEnd/>
              </a:ln>
              <a:extLst/>
            </p:spPr>
            <p:style>
              <a:lnRef idx="1">
                <a:schemeClr val="accent2"/>
              </a:lnRef>
              <a:fillRef idx="0">
                <a:schemeClr val="accent2"/>
              </a:fillRef>
              <a:effectRef idx="0">
                <a:schemeClr val="accent2"/>
              </a:effectRef>
              <a:fontRef idx="minor">
                <a:schemeClr val="tx1"/>
              </a:fontRef>
            </p:style>
          </p:cxnSp>
          <p:cxnSp>
            <p:nvCxnSpPr>
              <p:cNvPr id="24" name="AutoShape 544"/>
              <p:cNvCxnSpPr>
                <a:cxnSpLocks noChangeShapeType="1"/>
              </p:cNvCxnSpPr>
              <p:nvPr/>
            </p:nvCxnSpPr>
            <p:spPr bwMode="auto">
              <a:xfrm>
                <a:off x="3526" y="11646"/>
                <a:ext cx="1966" cy="0"/>
              </a:xfrm>
              <a:prstGeom prst="straightConnector1">
                <a:avLst/>
              </a:prstGeom>
              <a:ln>
                <a:prstDash val="lgDashDotDot"/>
                <a:headEnd type="arrow" w="med" len="med"/>
                <a:tailEnd type="none" w="med" len="med"/>
              </a:ln>
              <a:extLst/>
            </p:spPr>
            <p:style>
              <a:lnRef idx="3">
                <a:schemeClr val="accent4"/>
              </a:lnRef>
              <a:fillRef idx="0">
                <a:schemeClr val="accent4"/>
              </a:fillRef>
              <a:effectRef idx="2">
                <a:schemeClr val="accent4"/>
              </a:effectRef>
              <a:fontRef idx="minor">
                <a:schemeClr val="tx1"/>
              </a:fontRef>
            </p:style>
          </p:cxnSp>
          <p:cxnSp>
            <p:nvCxnSpPr>
              <p:cNvPr id="25" name="AutoShape 545"/>
              <p:cNvCxnSpPr>
                <a:cxnSpLocks noChangeShapeType="1"/>
              </p:cNvCxnSpPr>
              <p:nvPr/>
            </p:nvCxnSpPr>
            <p:spPr bwMode="auto">
              <a:xfrm>
                <a:off x="3562" y="12928"/>
                <a:ext cx="1964" cy="3"/>
              </a:xfrm>
              <a:prstGeom prst="straightConnector1">
                <a:avLst/>
              </a:prstGeom>
              <a:ln>
                <a:prstDash val="lgDash"/>
                <a:headEnd type="arrow" w="med" len="med"/>
                <a:tailEnd/>
              </a:ln>
              <a:extLst/>
            </p:spPr>
            <p:style>
              <a:lnRef idx="3">
                <a:schemeClr val="accent5"/>
              </a:lnRef>
              <a:fillRef idx="0">
                <a:schemeClr val="accent5"/>
              </a:fillRef>
              <a:effectRef idx="2">
                <a:schemeClr val="accent5"/>
              </a:effectRef>
              <a:fontRef idx="minor">
                <a:schemeClr val="tx1"/>
              </a:fontRef>
            </p:style>
          </p:cxnSp>
          <p:cxnSp>
            <p:nvCxnSpPr>
              <p:cNvPr id="29" name="AutoShape 546"/>
              <p:cNvCxnSpPr>
                <a:cxnSpLocks noChangeShapeType="1"/>
              </p:cNvCxnSpPr>
              <p:nvPr/>
            </p:nvCxnSpPr>
            <p:spPr bwMode="auto">
              <a:xfrm>
                <a:off x="3499" y="12568"/>
                <a:ext cx="1964" cy="3"/>
              </a:xfrm>
              <a:prstGeom prst="straightConnector1">
                <a:avLst/>
              </a:prstGeom>
              <a:ln>
                <a:prstDash val="lgDashDotDot"/>
                <a:headEnd/>
                <a:tailEnd/>
              </a:ln>
              <a:extLst/>
            </p:spPr>
            <p:style>
              <a:lnRef idx="3">
                <a:schemeClr val="accent4"/>
              </a:lnRef>
              <a:fillRef idx="0">
                <a:schemeClr val="accent4"/>
              </a:fillRef>
              <a:effectRef idx="2">
                <a:schemeClr val="accent4"/>
              </a:effectRef>
              <a:fontRef idx="minor">
                <a:schemeClr val="tx1"/>
              </a:fontRef>
            </p:style>
          </p:cxnSp>
          <p:cxnSp>
            <p:nvCxnSpPr>
              <p:cNvPr id="30" name="AutoShape 548"/>
              <p:cNvCxnSpPr>
                <a:cxnSpLocks noChangeShapeType="1"/>
              </p:cNvCxnSpPr>
              <p:nvPr/>
            </p:nvCxnSpPr>
            <p:spPr bwMode="auto">
              <a:xfrm>
                <a:off x="3609" y="12808"/>
                <a:ext cx="1966" cy="3"/>
              </a:xfrm>
              <a:prstGeom prst="straightConnector1">
                <a:avLst/>
              </a:prstGeom>
              <a:ln>
                <a:prstDash val="sysDash"/>
                <a:headEnd/>
                <a:tailEnd/>
              </a:ln>
              <a:extLst/>
            </p:spPr>
            <p:style>
              <a:lnRef idx="3">
                <a:schemeClr val="dk1"/>
              </a:lnRef>
              <a:fillRef idx="0">
                <a:schemeClr val="dk1"/>
              </a:fillRef>
              <a:effectRef idx="2">
                <a:schemeClr val="dk1"/>
              </a:effectRef>
              <a:fontRef idx="minor">
                <a:schemeClr val="tx1"/>
              </a:fontRef>
            </p:style>
          </p:cxnSp>
          <p:cxnSp>
            <p:nvCxnSpPr>
              <p:cNvPr id="31" name="AutoShape 549"/>
              <p:cNvCxnSpPr>
                <a:cxnSpLocks noChangeShapeType="1"/>
              </p:cNvCxnSpPr>
              <p:nvPr/>
            </p:nvCxnSpPr>
            <p:spPr bwMode="auto">
              <a:xfrm>
                <a:off x="3460" y="12196"/>
                <a:ext cx="1964" cy="0"/>
              </a:xfrm>
              <a:prstGeom prst="straightConnector1">
                <a:avLst/>
              </a:prstGeom>
              <a:ln>
                <a:headEnd type="arrow" w="med" len="med"/>
                <a:tailEnd type="none" w="med" len="med"/>
              </a:ln>
              <a:extLst/>
            </p:spPr>
            <p:style>
              <a:lnRef idx="3">
                <a:schemeClr val="accent6"/>
              </a:lnRef>
              <a:fillRef idx="0">
                <a:schemeClr val="accent6"/>
              </a:fillRef>
              <a:effectRef idx="2">
                <a:schemeClr val="accent6"/>
              </a:effectRef>
              <a:fontRef idx="minor">
                <a:schemeClr val="tx1"/>
              </a:fontRef>
            </p:style>
          </p:cxnSp>
          <p:sp>
            <p:nvSpPr>
              <p:cNvPr id="45079" name="AutoShape 550"/>
              <p:cNvSpPr>
                <a:spLocks noChangeArrowheads="1"/>
              </p:cNvSpPr>
              <p:nvPr/>
            </p:nvSpPr>
            <p:spPr bwMode="auto">
              <a:xfrm>
                <a:off x="5115" y="11033"/>
                <a:ext cx="1006" cy="2051"/>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cxnSp>
          <p:nvCxnSpPr>
            <p:cNvPr id="13" name="AutoShape 548"/>
            <p:cNvCxnSpPr>
              <a:cxnSpLocks noChangeShapeType="1"/>
            </p:cNvCxnSpPr>
            <p:nvPr/>
          </p:nvCxnSpPr>
          <p:spPr bwMode="auto">
            <a:xfrm>
              <a:off x="1028748" y="1104900"/>
              <a:ext cx="1083931" cy="0"/>
            </a:xfrm>
            <a:prstGeom prst="straightConnector1">
              <a:avLst/>
            </a:prstGeom>
            <a:ln>
              <a:prstDash val="sysDash"/>
              <a:headEnd type="arrow" w="med" len="med"/>
              <a:tailEnd type="none" w="med" len="med"/>
            </a:ln>
            <a:extLst/>
          </p:spPr>
          <p:style>
            <a:lnRef idx="3">
              <a:schemeClr val="dk1"/>
            </a:lnRef>
            <a:fillRef idx="0">
              <a:schemeClr val="dk1"/>
            </a:fillRef>
            <a:effectRef idx="2">
              <a:schemeClr val="dk1"/>
            </a:effectRef>
            <a:fontRef idx="minor">
              <a:schemeClr val="tx1"/>
            </a:fontRef>
          </p:style>
        </p:cxnSp>
      </p:grpSp>
      <p:sp>
        <p:nvSpPr>
          <p:cNvPr id="34" name="Rectangle 33"/>
          <p:cNvSpPr>
            <a:spLocks noChangeArrowheads="1"/>
          </p:cNvSpPr>
          <p:nvPr/>
        </p:nvSpPr>
        <p:spPr bwMode="auto">
          <a:xfrm>
            <a:off x="1352550" y="4208463"/>
            <a:ext cx="1639888" cy="439737"/>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sp>
        <p:nvSpPr>
          <p:cNvPr id="35" name="Text Box 516"/>
          <p:cNvSpPr txBox="1">
            <a:spLocks noChangeArrowheads="1"/>
          </p:cNvSpPr>
          <p:nvPr/>
        </p:nvSpPr>
        <p:spPr bwMode="auto">
          <a:xfrm>
            <a:off x="2565400" y="4675188"/>
            <a:ext cx="222250" cy="250825"/>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en-US" sz="1100" dirty="0">
                <a:latin typeface="Calibri"/>
                <a:ea typeface="Calibri"/>
                <a:cs typeface="Arial"/>
              </a:rPr>
              <a:t>N</a:t>
            </a:r>
          </a:p>
        </p:txBody>
      </p:sp>
      <p:cxnSp>
        <p:nvCxnSpPr>
          <p:cNvPr id="36" name="AutoShape 517"/>
          <p:cNvCxnSpPr>
            <a:cxnSpLocks noChangeShapeType="1"/>
          </p:cNvCxnSpPr>
          <p:nvPr/>
        </p:nvCxnSpPr>
        <p:spPr bwMode="auto">
          <a:xfrm flipV="1">
            <a:off x="1682750" y="4645025"/>
            <a:ext cx="0" cy="827088"/>
          </a:xfrm>
          <a:prstGeom prst="straightConnector1">
            <a:avLst/>
          </a:prstGeom>
          <a:noFill/>
          <a:ln w="19050">
            <a:solidFill>
              <a:schemeClr val="tx1">
                <a:lumMod val="100000"/>
                <a:lumOff val="0"/>
              </a:schemeClr>
            </a:solidFill>
            <a:round/>
            <a:headEnd/>
            <a:tailEnd/>
          </a:ln>
          <a:extLst/>
        </p:spPr>
      </p:cxnSp>
      <p:cxnSp>
        <p:nvCxnSpPr>
          <p:cNvPr id="37" name="AutoShape 518"/>
          <p:cNvCxnSpPr>
            <a:cxnSpLocks noChangeShapeType="1"/>
          </p:cNvCxnSpPr>
          <p:nvPr/>
        </p:nvCxnSpPr>
        <p:spPr bwMode="auto">
          <a:xfrm flipV="1">
            <a:off x="2578100" y="4656138"/>
            <a:ext cx="0" cy="827087"/>
          </a:xfrm>
          <a:prstGeom prst="straightConnector1">
            <a:avLst/>
          </a:prstGeom>
          <a:noFill/>
          <a:ln w="19050">
            <a:solidFill>
              <a:schemeClr val="tx1">
                <a:lumMod val="100000"/>
                <a:lumOff val="0"/>
              </a:schemeClr>
            </a:solidFill>
            <a:round/>
            <a:headEnd/>
            <a:tailEnd/>
          </a:ln>
          <a:extLst/>
        </p:spPr>
      </p:cxnSp>
      <p:sp>
        <p:nvSpPr>
          <p:cNvPr id="38" name="AutoShape 520"/>
          <p:cNvSpPr>
            <a:spLocks noChangeArrowheads="1"/>
          </p:cNvSpPr>
          <p:nvPr/>
        </p:nvSpPr>
        <p:spPr bwMode="auto">
          <a:xfrm>
            <a:off x="1682750" y="4937125"/>
            <a:ext cx="882650" cy="1087438"/>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1000" b="1">
                <a:latin typeface="Calibri" pitchFamily="34" charset="0"/>
              </a:rPr>
              <a:t>يعالج</a:t>
            </a:r>
            <a:endParaRPr lang="en-US" sz="1100">
              <a:latin typeface="Calibri" pitchFamily="34" charset="0"/>
            </a:endParaRPr>
          </a:p>
        </p:txBody>
      </p:sp>
      <p:sp>
        <p:nvSpPr>
          <p:cNvPr id="39" name="Text Box 516"/>
          <p:cNvSpPr txBox="1">
            <a:spLocks noChangeArrowheads="1"/>
          </p:cNvSpPr>
          <p:nvPr/>
        </p:nvSpPr>
        <p:spPr bwMode="auto">
          <a:xfrm>
            <a:off x="1423988" y="4689475"/>
            <a:ext cx="222250" cy="252413"/>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en-US" sz="1100" dirty="0">
                <a:latin typeface="Calibri"/>
                <a:ea typeface="Calibri"/>
                <a:cs typeface="Arial"/>
              </a:rPr>
              <a:t>M</a:t>
            </a:r>
            <a:endParaRPr lang="en-US" sz="1100" dirty="0">
              <a:latin typeface="Calibri"/>
              <a:ea typeface="Calibri"/>
              <a:cs typeface="Arial"/>
            </a:endParaRPr>
          </a:p>
        </p:txBody>
      </p:sp>
      <p:sp>
        <p:nvSpPr>
          <p:cNvPr id="45082" name="Line 26"/>
          <p:cNvSpPr>
            <a:spLocks noChangeShapeType="1"/>
          </p:cNvSpPr>
          <p:nvPr/>
        </p:nvSpPr>
        <p:spPr bwMode="auto">
          <a:xfrm>
            <a:off x="6537325" y="5876925"/>
            <a:ext cx="1511300" cy="0"/>
          </a:xfrm>
          <a:prstGeom prst="line">
            <a:avLst/>
          </a:prstGeom>
          <a:noFill/>
          <a:ln w="349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45083" name="Line 27"/>
          <p:cNvSpPr>
            <a:spLocks noChangeShapeType="1"/>
          </p:cNvSpPr>
          <p:nvPr/>
        </p:nvSpPr>
        <p:spPr bwMode="auto">
          <a:xfrm>
            <a:off x="6392863" y="5661025"/>
            <a:ext cx="1511300" cy="0"/>
          </a:xfrm>
          <a:prstGeom prst="line">
            <a:avLst/>
          </a:prstGeom>
          <a:noFill/>
          <a:ln w="34925">
            <a:solidFill>
              <a:schemeClr val="tx1"/>
            </a:solidFill>
            <a:prstDash val="dash"/>
            <a:round/>
            <a:headEnd type="arrow"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45084" name="~PP31312.WAV">
            <a:hlinkClick r:id="" action="ppaction://media"/>
          </p:cNvPr>
          <p:cNvPicPr>
            <a:picLocks noRot="1" noChangeAspect="1" noChangeArrowheads="1"/>
          </p:cNvPicPr>
          <p:nvPr>
            <a:wavAudioFile r:embed="rId1" name="~PP3536.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508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508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العلاقة الدائرية </a:t>
            </a:r>
            <a:r>
              <a:rPr lang="en-GB" sz="2400" b="1">
                <a:solidFill>
                  <a:srgbClr val="0033CC"/>
                </a:solidFill>
                <a:latin typeface="Traditional Arabic" pitchFamily="18" charset="-78"/>
                <a:cs typeface="Traditional Arabic" pitchFamily="18" charset="-78"/>
              </a:rPr>
              <a:t>Recursive Relationship</a:t>
            </a:r>
            <a:endParaRPr lang="ar-SA" sz="2400" b="1">
              <a:solidFill>
                <a:srgbClr val="0033CC"/>
              </a:solidFill>
              <a:latin typeface="Traditional Arabic" pitchFamily="18" charset="-78"/>
              <a:cs typeface="Traditional Arabic" pitchFamily="18" charset="-78"/>
            </a:endParaRPr>
          </a:p>
          <a:p>
            <a:pPr algn="ctr" rtl="1"/>
            <a:r>
              <a:rPr lang="ar-SA" sz="2400" b="1">
                <a:solidFill>
                  <a:srgbClr val="0033CC"/>
                </a:solidFill>
                <a:latin typeface="Traditional Arabic" pitchFamily="18" charset="-78"/>
                <a:cs typeface="Traditional Arabic" pitchFamily="18" charset="-78"/>
              </a:rPr>
              <a:t>نوع العديد إلى العديد </a:t>
            </a:r>
            <a:r>
              <a:rPr lang="en-GB" sz="2400" b="1">
                <a:solidFill>
                  <a:srgbClr val="0033CC"/>
                </a:solidFill>
                <a:latin typeface="Traditional Arabic" pitchFamily="18" charset="-78"/>
                <a:cs typeface="Traditional Arabic" pitchFamily="18" charset="-78"/>
              </a:rPr>
              <a:t>M: N Many-to-Many </a:t>
            </a:r>
            <a:endParaRPr lang="ar-SA" sz="2400" b="1">
              <a:solidFill>
                <a:srgbClr val="0033CC"/>
              </a:solidFill>
              <a:latin typeface="Traditional Arabic" pitchFamily="18" charset="-78"/>
              <a:cs typeface="Traditional Arabic" pitchFamily="18" charset="-78"/>
            </a:endParaRPr>
          </a:p>
        </p:txBody>
      </p:sp>
      <p:sp>
        <p:nvSpPr>
          <p:cNvPr id="4710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أن كل طبيب قد لا يعالج طبيب أو يمكنه معالجة طبيب أو أكثر، وبالتالي فإننا نتحصل على"</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بجانب أحد جوانب الكيان، ولتمثيل أن كل طبيب قد لا يعالجه أي طبيب أو يعالجه أكثر من طبيب، فإننا نتحصل على "</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 بجوار الكيان من الجانب الاخر. وبالتالي نتحصل على نوع العلاقة العديد إلى العديد،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a:t>
            </a:r>
            <a:r>
              <a:rPr lang="en-GB" sz="2800">
                <a:latin typeface="Traditional Arabic" pitchFamily="18" charset="-78"/>
                <a:cs typeface="Traditional Arabic" pitchFamily="18" charset="-78"/>
              </a:rPr>
              <a:t>M</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grpSp>
        <p:nvGrpSpPr>
          <p:cNvPr id="47107" name="Group 32"/>
          <p:cNvGrpSpPr>
            <a:grpSpLocks/>
          </p:cNvGrpSpPr>
          <p:nvPr/>
        </p:nvGrpSpPr>
        <p:grpSpPr bwMode="auto">
          <a:xfrm>
            <a:off x="4125913" y="1341438"/>
            <a:ext cx="1666875" cy="1816100"/>
            <a:chOff x="-27296" y="0"/>
            <a:chExt cx="1666866" cy="1816695"/>
          </a:xfrm>
        </p:grpSpPr>
        <p:sp>
          <p:nvSpPr>
            <p:cNvPr id="47108" name="Rectangle 33"/>
            <p:cNvSpPr>
              <a:spLocks noChangeArrowheads="1"/>
            </p:cNvSpPr>
            <p:nvPr/>
          </p:nvSpPr>
          <p:spPr bwMode="auto">
            <a:xfrm>
              <a:off x="0" y="0"/>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sp>
          <p:nvSpPr>
            <p:cNvPr id="35" name="Text Box 516"/>
            <p:cNvSpPr txBox="1">
              <a:spLocks noChangeArrowheads="1"/>
            </p:cNvSpPr>
            <p:nvPr/>
          </p:nvSpPr>
          <p:spPr bwMode="auto">
            <a:xfrm>
              <a:off x="-27296" y="466878"/>
              <a:ext cx="1435092" cy="263611"/>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en-GB" sz="1100" dirty="0">
                  <a:latin typeface="Calibri"/>
                  <a:ea typeface="Calibri"/>
                  <a:cs typeface="Arial"/>
                </a:rPr>
                <a:t>N</a:t>
              </a:r>
              <a:r>
                <a:rPr lang="ar-SA" sz="1100" dirty="0">
                  <a:latin typeface="Calibri"/>
                  <a:ea typeface="Calibri"/>
                  <a:cs typeface="Arial"/>
                </a:rPr>
                <a:t> </a:t>
              </a:r>
              <a:r>
                <a:rPr lang="ar-SA" sz="1100" dirty="0">
                  <a:latin typeface="Calibri"/>
                  <a:ea typeface="Calibri"/>
                  <a:cs typeface="Arial"/>
                </a:rPr>
                <a:t>	   </a:t>
              </a:r>
              <a:r>
                <a:rPr lang="en-GB" sz="1100" dirty="0">
                  <a:latin typeface="Calibri"/>
                  <a:ea typeface="Calibri"/>
                  <a:cs typeface="Arial"/>
                </a:rPr>
                <a:t>M</a:t>
              </a:r>
              <a:endParaRPr lang="en-US" sz="1100" dirty="0">
                <a:latin typeface="Calibri"/>
                <a:ea typeface="Calibri"/>
                <a:cs typeface="Arial"/>
              </a:endParaRPr>
            </a:p>
          </p:txBody>
        </p:sp>
        <p:cxnSp>
          <p:nvCxnSpPr>
            <p:cNvPr id="36" name="AutoShape 517"/>
            <p:cNvCxnSpPr>
              <a:cxnSpLocks noChangeShapeType="1"/>
            </p:cNvCxnSpPr>
            <p:nvPr/>
          </p:nvCxnSpPr>
          <p:spPr bwMode="auto">
            <a:xfrm flipV="1">
              <a:off x="331477" y="438294"/>
              <a:ext cx="0" cy="827358"/>
            </a:xfrm>
            <a:prstGeom prst="straightConnector1">
              <a:avLst/>
            </a:prstGeom>
            <a:noFill/>
            <a:ln w="19050">
              <a:solidFill>
                <a:schemeClr val="tx1">
                  <a:lumMod val="100000"/>
                  <a:lumOff val="0"/>
                </a:schemeClr>
              </a:solidFill>
              <a:round/>
              <a:headEnd/>
              <a:tailEnd/>
            </a:ln>
            <a:extLst/>
          </p:spPr>
        </p:cxnSp>
        <p:cxnSp>
          <p:nvCxnSpPr>
            <p:cNvPr id="37" name="AutoShape 518"/>
            <p:cNvCxnSpPr>
              <a:cxnSpLocks noChangeShapeType="1"/>
            </p:cNvCxnSpPr>
            <p:nvPr/>
          </p:nvCxnSpPr>
          <p:spPr bwMode="auto">
            <a:xfrm flipV="1">
              <a:off x="1225234" y="447822"/>
              <a:ext cx="0" cy="827358"/>
            </a:xfrm>
            <a:prstGeom prst="straightConnector1">
              <a:avLst/>
            </a:prstGeom>
            <a:noFill/>
            <a:ln w="19050">
              <a:solidFill>
                <a:schemeClr val="tx1">
                  <a:lumMod val="100000"/>
                  <a:lumOff val="0"/>
                </a:schemeClr>
              </a:solidFill>
              <a:round/>
              <a:headEnd/>
              <a:tailEnd/>
            </a:ln>
            <a:extLst/>
          </p:spPr>
        </p:cxnSp>
        <p:sp>
          <p:nvSpPr>
            <p:cNvPr id="47112" name="AutoShape 520"/>
            <p:cNvSpPr>
              <a:spLocks noChangeArrowheads="1"/>
            </p:cNvSpPr>
            <p:nvPr/>
          </p:nvSpPr>
          <p:spPr bwMode="auto">
            <a:xfrm>
              <a:off x="330740" y="729575"/>
              <a:ext cx="882650"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1000" b="1">
                  <a:latin typeface="Calibri" pitchFamily="34" charset="0"/>
                </a:rPr>
                <a:t>يعالج</a:t>
              </a:r>
              <a:endParaRPr lang="en-US" sz="1100">
                <a:latin typeface="Calibri" pitchFamily="34" charset="0"/>
              </a:endParaRPr>
            </a:p>
          </p:txBody>
        </p:sp>
      </p:grpSp>
      <p:pic>
        <p:nvPicPr>
          <p:cNvPr id="47114" name="~PP31327.WAV">
            <a:hlinkClick r:id="" action="ppaction://media"/>
          </p:cNvPr>
          <p:cNvPicPr>
            <a:picLocks noRot="1" noChangeAspect="1" noChangeArrowheads="1"/>
          </p:cNvPicPr>
          <p:nvPr>
            <a:wavAudioFile r:embed="rId1" name="~PP369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71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711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تعدد العلاقات لكيان واحد </a:t>
            </a:r>
            <a:r>
              <a:rPr lang="en-GB" sz="2400" b="1">
                <a:solidFill>
                  <a:srgbClr val="0033CC"/>
                </a:solidFill>
                <a:latin typeface="Traditional Arabic" pitchFamily="18" charset="-78"/>
                <a:cs typeface="Traditional Arabic" pitchFamily="18" charset="-78"/>
              </a:rPr>
              <a:t>Multiple Relationships to One Entity</a:t>
            </a:r>
            <a:endParaRPr lang="ar-SA" sz="2400" b="1">
              <a:solidFill>
                <a:srgbClr val="0033CC"/>
              </a:solidFill>
              <a:latin typeface="Traditional Arabic" pitchFamily="18" charset="-78"/>
              <a:cs typeface="Traditional Arabic" pitchFamily="18" charset="-78"/>
            </a:endParaRPr>
          </a:p>
        </p:txBody>
      </p:sp>
      <p:sp>
        <p:nvSpPr>
          <p:cNvPr id="4915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الشكل يحتوي على كيانين: الطالب وعضو هيئة التدريس. ولدينا علاقتين بين الكيانين، الأولى علاقة يُشرف والثانية علاقة يُدرس.</a:t>
            </a:r>
            <a:endParaRPr lang="en-US" sz="2800">
              <a:latin typeface="Traditional Arabic" pitchFamily="18" charset="-78"/>
              <a:cs typeface="Traditional Arabic" pitchFamily="18" charset="-78"/>
            </a:endParaRPr>
          </a:p>
        </p:txBody>
      </p:sp>
      <p:grpSp>
        <p:nvGrpSpPr>
          <p:cNvPr id="49155" name="Group 9"/>
          <p:cNvGrpSpPr>
            <a:grpSpLocks/>
          </p:cNvGrpSpPr>
          <p:nvPr/>
        </p:nvGrpSpPr>
        <p:grpSpPr bwMode="auto">
          <a:xfrm>
            <a:off x="4035425" y="2349500"/>
            <a:ext cx="1835150" cy="2676525"/>
            <a:chOff x="-9728" y="0"/>
            <a:chExt cx="1834286" cy="2677416"/>
          </a:xfrm>
        </p:grpSpPr>
        <p:sp>
          <p:nvSpPr>
            <p:cNvPr id="49156" name="Rectangle 10"/>
            <p:cNvSpPr>
              <a:spLocks noChangeArrowheads="1"/>
            </p:cNvSpPr>
            <p:nvPr/>
          </p:nvSpPr>
          <p:spPr bwMode="auto">
            <a:xfrm>
              <a:off x="68094" y="0"/>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الطالب</a:t>
              </a:r>
              <a:endParaRPr lang="en-US" sz="1100">
                <a:latin typeface="Calibri" pitchFamily="34" charset="0"/>
              </a:endParaRPr>
            </a:p>
          </p:txBody>
        </p:sp>
        <p:sp>
          <p:nvSpPr>
            <p:cNvPr id="12" name="Text Box 566"/>
            <p:cNvSpPr txBox="1">
              <a:spLocks noChangeArrowheads="1"/>
            </p:cNvSpPr>
            <p:nvPr/>
          </p:nvSpPr>
          <p:spPr bwMode="auto">
            <a:xfrm>
              <a:off x="194964" y="466880"/>
              <a:ext cx="1467746" cy="263613"/>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en-GB" sz="1100" dirty="0">
                  <a:latin typeface="Calibri"/>
                  <a:ea typeface="Calibri"/>
                  <a:cs typeface="Arial"/>
                </a:rPr>
                <a:t>N</a:t>
              </a:r>
              <a:r>
                <a:rPr lang="ar-SA" sz="1100" dirty="0">
                  <a:latin typeface="Calibri"/>
                  <a:ea typeface="Calibri"/>
                  <a:cs typeface="Arial"/>
                </a:rPr>
                <a:t>	 </a:t>
              </a:r>
              <a:r>
                <a:rPr lang="en-GB" sz="1100" dirty="0">
                  <a:latin typeface="Calibri"/>
                  <a:ea typeface="Calibri"/>
                  <a:cs typeface="Arial"/>
                </a:rPr>
                <a:t>N</a:t>
              </a:r>
              <a:endParaRPr lang="en-US" sz="1100" dirty="0">
                <a:latin typeface="Calibri"/>
                <a:ea typeface="Calibri"/>
                <a:cs typeface="Arial"/>
              </a:endParaRPr>
            </a:p>
          </p:txBody>
        </p:sp>
        <p:cxnSp>
          <p:nvCxnSpPr>
            <p:cNvPr id="13" name="AutoShape 589"/>
            <p:cNvCxnSpPr>
              <a:cxnSpLocks noChangeShapeType="1"/>
            </p:cNvCxnSpPr>
            <p:nvPr/>
          </p:nvCxnSpPr>
          <p:spPr bwMode="auto">
            <a:xfrm flipV="1">
              <a:off x="388547" y="438296"/>
              <a:ext cx="0" cy="389067"/>
            </a:xfrm>
            <a:prstGeom prst="straightConnector1">
              <a:avLst/>
            </a:prstGeom>
            <a:noFill/>
            <a:ln w="19050">
              <a:solidFill>
                <a:schemeClr val="tx1">
                  <a:lumMod val="100000"/>
                  <a:lumOff val="0"/>
                </a:schemeClr>
              </a:solidFill>
              <a:round/>
              <a:headEnd/>
              <a:tailEnd/>
            </a:ln>
            <a:extLst/>
          </p:spPr>
        </p:cxnSp>
        <p:sp>
          <p:nvSpPr>
            <p:cNvPr id="14" name="Text Box 596"/>
            <p:cNvSpPr txBox="1">
              <a:spLocks noChangeArrowheads="1"/>
            </p:cNvSpPr>
            <p:nvPr/>
          </p:nvSpPr>
          <p:spPr bwMode="auto">
            <a:xfrm>
              <a:off x="174335" y="2004092"/>
              <a:ext cx="1480441" cy="262025"/>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a:t>
              </a:r>
              <a:r>
                <a:rPr lang="ar-SA" sz="1100" dirty="0">
                  <a:latin typeface="Calibri"/>
                  <a:ea typeface="Calibri"/>
                  <a:cs typeface="Arial"/>
                </a:rPr>
                <a:t>	 </a:t>
              </a:r>
              <a:r>
                <a:rPr lang="en-GB" sz="1100" dirty="0">
                  <a:latin typeface="Calibri"/>
                  <a:ea typeface="Calibri"/>
                  <a:cs typeface="Arial"/>
                </a:rPr>
                <a:t>M</a:t>
              </a:r>
              <a:endParaRPr lang="en-US" sz="1100" dirty="0">
                <a:latin typeface="Calibri"/>
                <a:ea typeface="Calibri"/>
                <a:cs typeface="Arial"/>
              </a:endParaRPr>
            </a:p>
          </p:txBody>
        </p:sp>
        <p:sp>
          <p:nvSpPr>
            <p:cNvPr id="49160" name="Rectangle 14"/>
            <p:cNvSpPr>
              <a:spLocks noChangeArrowheads="1"/>
            </p:cNvSpPr>
            <p:nvPr/>
          </p:nvSpPr>
          <p:spPr bwMode="auto">
            <a:xfrm>
              <a:off x="68094" y="2237361"/>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عضو هيئة التدريس</a:t>
              </a:r>
              <a:endParaRPr lang="en-US" sz="1100">
                <a:latin typeface="Calibri" pitchFamily="34" charset="0"/>
              </a:endParaRPr>
            </a:p>
          </p:txBody>
        </p:sp>
        <p:cxnSp>
          <p:nvCxnSpPr>
            <p:cNvPr id="16" name="AutoShape 599"/>
            <p:cNvCxnSpPr>
              <a:cxnSpLocks noChangeShapeType="1"/>
            </p:cNvCxnSpPr>
            <p:nvPr/>
          </p:nvCxnSpPr>
          <p:spPr bwMode="auto">
            <a:xfrm flipV="1">
              <a:off x="428216" y="438296"/>
              <a:ext cx="0" cy="1800824"/>
            </a:xfrm>
            <a:prstGeom prst="straightConnector1">
              <a:avLst/>
            </a:prstGeom>
            <a:noFill/>
            <a:ln w="19050">
              <a:solidFill>
                <a:schemeClr val="tx1">
                  <a:lumMod val="100000"/>
                  <a:lumOff val="0"/>
                </a:schemeClr>
              </a:solidFill>
              <a:round/>
              <a:headEnd/>
              <a:tailEnd/>
            </a:ln>
            <a:extLst/>
          </p:spPr>
        </p:cxnSp>
        <p:sp>
          <p:nvSpPr>
            <p:cNvPr id="49162" name="AutoShape 600"/>
            <p:cNvSpPr>
              <a:spLocks noChangeArrowheads="1"/>
            </p:cNvSpPr>
            <p:nvPr/>
          </p:nvSpPr>
          <p:spPr bwMode="auto">
            <a:xfrm>
              <a:off x="-9728" y="729574"/>
              <a:ext cx="861695"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900" b="1">
                  <a:latin typeface="Calibri" pitchFamily="34" charset="0"/>
                </a:rPr>
                <a:t>يُدرس</a:t>
              </a:r>
              <a:endParaRPr lang="en-US" sz="1100">
                <a:latin typeface="Calibri" pitchFamily="34" charset="0"/>
              </a:endParaRPr>
            </a:p>
          </p:txBody>
        </p:sp>
        <p:cxnSp>
          <p:nvCxnSpPr>
            <p:cNvPr id="18" name="AutoShape 601"/>
            <p:cNvCxnSpPr>
              <a:cxnSpLocks noChangeShapeType="1"/>
            </p:cNvCxnSpPr>
            <p:nvPr/>
          </p:nvCxnSpPr>
          <p:spPr bwMode="auto">
            <a:xfrm flipV="1">
              <a:off x="1361226" y="447824"/>
              <a:ext cx="19041" cy="1796061"/>
            </a:xfrm>
            <a:prstGeom prst="straightConnector1">
              <a:avLst/>
            </a:prstGeom>
            <a:noFill/>
            <a:ln w="19050">
              <a:solidFill>
                <a:schemeClr val="tx1">
                  <a:lumMod val="100000"/>
                  <a:lumOff val="0"/>
                </a:schemeClr>
              </a:solidFill>
              <a:round/>
              <a:headEnd/>
              <a:tailEnd/>
            </a:ln>
            <a:extLst/>
          </p:spPr>
        </p:cxnSp>
        <p:sp>
          <p:nvSpPr>
            <p:cNvPr id="49164" name="AutoShape 602"/>
            <p:cNvSpPr>
              <a:spLocks noChangeArrowheads="1"/>
            </p:cNvSpPr>
            <p:nvPr/>
          </p:nvSpPr>
          <p:spPr bwMode="auto">
            <a:xfrm>
              <a:off x="924128" y="739302"/>
              <a:ext cx="900430"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300">
                  <a:latin typeface="Calibri" pitchFamily="34" charset="0"/>
                </a:rPr>
                <a:t> </a:t>
              </a:r>
              <a:endParaRPr lang="en-US" sz="1100">
                <a:latin typeface="Calibri" pitchFamily="34" charset="0"/>
              </a:endParaRPr>
            </a:p>
            <a:p>
              <a:pPr>
                <a:lnSpc>
                  <a:spcPct val="107000"/>
                </a:lnSpc>
                <a:spcAft>
                  <a:spcPts val="800"/>
                </a:spcAft>
              </a:pPr>
              <a:r>
                <a:rPr lang="ar-SA" sz="900" b="1">
                  <a:latin typeface="Calibri" pitchFamily="34" charset="0"/>
                </a:rPr>
                <a:t>يُشرف</a:t>
              </a:r>
              <a:endParaRPr lang="en-US" sz="1100">
                <a:latin typeface="Calibri" pitchFamily="34" charset="0"/>
              </a:endParaRPr>
            </a:p>
          </p:txBody>
        </p:sp>
      </p:grpSp>
      <p:pic>
        <p:nvPicPr>
          <p:cNvPr id="49168" name="~PP91343.WAV">
            <a:hlinkClick r:id="" action="ppaction://media"/>
          </p:cNvPr>
          <p:cNvPicPr>
            <a:picLocks noRot="1" noChangeAspect="1" noChangeArrowheads="1"/>
          </p:cNvPicPr>
          <p:nvPr>
            <a:wavAudioFile r:embed="rId1" name="~PP96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916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9168"/>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درجة العلاقة  </a:t>
            </a:r>
            <a:r>
              <a:rPr lang="en-GB" sz="2400" b="1">
                <a:solidFill>
                  <a:srgbClr val="0033CC"/>
                </a:solidFill>
                <a:latin typeface="Traditional Arabic" pitchFamily="18" charset="-78"/>
                <a:cs typeface="Traditional Arabic" pitchFamily="18" charset="-78"/>
              </a:rPr>
              <a:t>Relationship Degree</a:t>
            </a:r>
            <a:endParaRPr lang="ar-SA" sz="2400" b="1">
              <a:solidFill>
                <a:srgbClr val="0033CC"/>
              </a:solidFill>
              <a:latin typeface="Traditional Arabic" pitchFamily="18" charset="-78"/>
              <a:cs typeface="Traditional Arabic" pitchFamily="18" charset="-78"/>
            </a:endParaRPr>
          </a:p>
        </p:txBody>
      </p:sp>
      <p:sp>
        <p:nvSpPr>
          <p:cNvPr id="3" name="Rectangle 3"/>
          <p:cNvSpPr txBox="1">
            <a:spLocks noChangeArrowheads="1"/>
          </p:cNvSpPr>
          <p:nvPr/>
        </p:nvSpPr>
        <p:spPr>
          <a:xfrm>
            <a:off x="742950" y="1042988"/>
            <a:ext cx="8458200" cy="5481637"/>
          </a:xfrm>
          <a:prstGeom prst="rect">
            <a:avLst/>
          </a:prstGeom>
        </p:spPr>
        <p:txBody>
          <a:bodyPr/>
          <a:lstStyle/>
          <a:p>
            <a:pPr algn="just" rtl="1" fontAlgn="auto">
              <a:lnSpc>
                <a:spcPct val="150000"/>
              </a:lnSpc>
              <a:spcBef>
                <a:spcPts val="0"/>
              </a:spcBef>
              <a:spcAft>
                <a:spcPts val="0"/>
              </a:spcAft>
              <a:defRPr/>
            </a:pPr>
            <a:r>
              <a:rPr lang="ar-SA" sz="2800" dirty="0">
                <a:latin typeface="Traditional Arabic" pitchFamily="18" charset="-78"/>
                <a:cs typeface="Traditional Arabic" pitchFamily="18" charset="-78"/>
              </a:rPr>
              <a:t>درجة </a:t>
            </a:r>
            <a:r>
              <a:rPr lang="ar-SA" sz="2800" dirty="0">
                <a:latin typeface="Traditional Arabic" pitchFamily="18" charset="-78"/>
                <a:cs typeface="Traditional Arabic" pitchFamily="18" charset="-78"/>
              </a:rPr>
              <a:t>العلاقة </a:t>
            </a:r>
            <a:r>
              <a:rPr lang="ar-SA" sz="2800" dirty="0">
                <a:latin typeface="Traditional Arabic" pitchFamily="18" charset="-78"/>
                <a:cs typeface="Traditional Arabic" pitchFamily="18" charset="-78"/>
              </a:rPr>
              <a:t>تشير </a:t>
            </a:r>
            <a:r>
              <a:rPr lang="ar-SA" sz="2800" dirty="0">
                <a:latin typeface="Traditional Arabic" pitchFamily="18" charset="-78"/>
                <a:cs typeface="Traditional Arabic" pitchFamily="18" charset="-78"/>
              </a:rPr>
              <a:t>إلى عدد الكيانات المرتبطة بعلاقة ما. </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يمكن </a:t>
            </a:r>
            <a:r>
              <a:rPr lang="ar-SA" sz="2800" dirty="0">
                <a:latin typeface="Traditional Arabic" pitchFamily="18" charset="-78"/>
                <a:cs typeface="Traditional Arabic" pitchFamily="18" charset="-78"/>
              </a:rPr>
              <a:t>أن تكون درجة العلاقة أحادية </a:t>
            </a:r>
            <a:r>
              <a:rPr lang="en-GB" sz="2800" dirty="0">
                <a:latin typeface="Traditional Arabic" pitchFamily="18" charset="-78"/>
                <a:cs typeface="Traditional Arabic" pitchFamily="18" charset="-78"/>
              </a:rPr>
              <a:t>Unary Relationship</a:t>
            </a:r>
            <a:r>
              <a:rPr lang="ar-SA" sz="2800" dirty="0">
                <a:latin typeface="Traditional Arabic" pitchFamily="18" charset="-78"/>
                <a:cs typeface="Traditional Arabic" pitchFamily="18" charset="-78"/>
              </a:rPr>
              <a:t> </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درجة </a:t>
            </a:r>
            <a:r>
              <a:rPr lang="ar-SA" sz="2800" dirty="0">
                <a:latin typeface="Traditional Arabic" pitchFamily="18" charset="-78"/>
                <a:cs typeface="Traditional Arabic" pitchFamily="18" charset="-78"/>
              </a:rPr>
              <a:t>العلاقة الثنائية </a:t>
            </a:r>
            <a:r>
              <a:rPr lang="en-GB" sz="2800" dirty="0">
                <a:latin typeface="Traditional Arabic" pitchFamily="18" charset="-78"/>
                <a:cs typeface="Traditional Arabic" pitchFamily="18" charset="-78"/>
              </a:rPr>
              <a:t>Binary Relationship</a:t>
            </a:r>
            <a:r>
              <a:rPr lang="ar-SA" sz="2800" dirty="0">
                <a:latin typeface="Traditional Arabic" pitchFamily="18" charset="-78"/>
                <a:cs typeface="Traditional Arabic" pitchFamily="18" charset="-78"/>
              </a:rPr>
              <a:t> </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درجة </a:t>
            </a:r>
            <a:r>
              <a:rPr lang="ar-SA" sz="2800" dirty="0">
                <a:latin typeface="Traditional Arabic" pitchFamily="18" charset="-78"/>
                <a:cs typeface="Traditional Arabic" pitchFamily="18" charset="-78"/>
              </a:rPr>
              <a:t>العلاقة الثلاثية </a:t>
            </a:r>
            <a:r>
              <a:rPr lang="en-GB" sz="2800" dirty="0">
                <a:latin typeface="Traditional Arabic" pitchFamily="18" charset="-78"/>
                <a:cs typeface="Traditional Arabic" pitchFamily="18" charset="-78"/>
              </a:rPr>
              <a:t>Ternary Relationship</a:t>
            </a:r>
            <a:endParaRPr lang="en-US" sz="2800" dirty="0">
              <a:latin typeface="Traditional Arabic" pitchFamily="18" charset="-78"/>
              <a:cs typeface="Traditional Arabic" pitchFamily="18" charset="-78"/>
            </a:endParaRPr>
          </a:p>
        </p:txBody>
      </p:sp>
      <p:pic>
        <p:nvPicPr>
          <p:cNvPr id="51204" name="~PP31358.WAV">
            <a:hlinkClick r:id="" action="ppaction://media"/>
          </p:cNvPr>
          <p:cNvPicPr>
            <a:picLocks noRot="1" noChangeAspect="1" noChangeArrowheads="1"/>
          </p:cNvPicPr>
          <p:nvPr>
            <a:wavAudioFile r:embed="rId1" name="~PP393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0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0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درجة العلاقة الأحادية  </a:t>
            </a:r>
            <a:r>
              <a:rPr lang="en-GB" sz="2400" b="1">
                <a:solidFill>
                  <a:srgbClr val="0033CC"/>
                </a:solidFill>
                <a:latin typeface="Traditional Arabic" pitchFamily="18" charset="-78"/>
                <a:cs typeface="Traditional Arabic" pitchFamily="18" charset="-78"/>
              </a:rPr>
              <a:t>Unary Relationship</a:t>
            </a:r>
            <a:endParaRPr lang="ar-SA" sz="2400" b="1">
              <a:solidFill>
                <a:srgbClr val="0033CC"/>
              </a:solidFill>
              <a:latin typeface="Traditional Arabic" pitchFamily="18" charset="-78"/>
              <a:cs typeface="Traditional Arabic" pitchFamily="18" charset="-78"/>
            </a:endParaRPr>
          </a:p>
        </p:txBody>
      </p:sp>
      <p:sp>
        <p:nvSpPr>
          <p:cNvPr id="5325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en-US" sz="2800">
                <a:latin typeface="Traditional Arabic" pitchFamily="18" charset="-78"/>
                <a:cs typeface="Traditional Arabic" pitchFamily="18" charset="-78"/>
              </a:rPr>
              <a:t> </a:t>
            </a:r>
            <a:r>
              <a:rPr lang="ar-SA" sz="2800">
                <a:latin typeface="Traditional Arabic" pitchFamily="18" charset="-78"/>
                <a:cs typeface="Traditional Arabic" pitchFamily="18" charset="-78"/>
              </a:rPr>
              <a:t>درجة العلاقة الاحادية تستخدم إذا كانت علاقة الكيان بنفسه. على سبيل المثال، قد يكون أحد الموظفين يدير شؤون موظف آخر معه في نفس المؤسسة. إن درجة العلاقة الأحادية الموضحة في الشكل، يكون فيها أحد الموظفين في كيان الموظف هو المدير لموظف او للموظفين الأخرين. في هذه الحالة، فإن وجود علاقة "يدير" يعني أن الموظف (المدير) يتطلب وجود موظفين أخرين ليكون مديرا عليهم، والموظفين يديرهم مدير واحد. </a:t>
            </a:r>
            <a:endParaRPr lang="en-US" sz="2800">
              <a:latin typeface="Traditional Arabic" pitchFamily="18" charset="-78"/>
              <a:cs typeface="Traditional Arabic" pitchFamily="18" charset="-78"/>
            </a:endParaRPr>
          </a:p>
        </p:txBody>
      </p:sp>
      <p:grpSp>
        <p:nvGrpSpPr>
          <p:cNvPr id="53251" name="Group 3"/>
          <p:cNvGrpSpPr>
            <a:grpSpLocks/>
          </p:cNvGrpSpPr>
          <p:nvPr/>
        </p:nvGrpSpPr>
        <p:grpSpPr bwMode="auto">
          <a:xfrm>
            <a:off x="4160838" y="3557588"/>
            <a:ext cx="1639887" cy="1816100"/>
            <a:chOff x="0" y="0"/>
            <a:chExt cx="1639570" cy="1816695"/>
          </a:xfrm>
        </p:grpSpPr>
        <p:sp>
          <p:nvSpPr>
            <p:cNvPr id="53252" name="Rectangle 4"/>
            <p:cNvSpPr>
              <a:spLocks noChangeArrowheads="1"/>
            </p:cNvSpPr>
            <p:nvPr/>
          </p:nvSpPr>
          <p:spPr bwMode="auto">
            <a:xfrm>
              <a:off x="0" y="0"/>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الموظف</a:t>
              </a:r>
              <a:endParaRPr lang="en-US" sz="1100">
                <a:latin typeface="Calibri" pitchFamily="34" charset="0"/>
              </a:endParaRPr>
            </a:p>
          </p:txBody>
        </p:sp>
        <p:sp>
          <p:nvSpPr>
            <p:cNvPr id="6" name="Text Box 687"/>
            <p:cNvSpPr txBox="1">
              <a:spLocks noChangeArrowheads="1"/>
            </p:cNvSpPr>
            <p:nvPr/>
          </p:nvSpPr>
          <p:spPr bwMode="auto">
            <a:xfrm>
              <a:off x="117452" y="466878"/>
              <a:ext cx="1311022" cy="263611"/>
            </a:xfrm>
            <a:prstGeom prst="rect">
              <a:avLst/>
            </a:prstGeom>
            <a:noFill/>
            <a:ln w="9525">
              <a:solidFill>
                <a:schemeClr val="bg1">
                  <a:lumMod val="100000"/>
                  <a:lumOff val="0"/>
                </a:schemeClr>
              </a:solidFill>
              <a:miter lim="800000"/>
              <a:headEnd/>
              <a:tailEnd/>
            </a:ln>
            <a:extLst/>
          </p:spPr>
          <p:txBody>
            <a:bodyPr upright="1"/>
            <a:lstStyle/>
            <a:p>
              <a:pPr algn="r" rtl="1" fontAlgn="auto">
                <a:lnSpc>
                  <a:spcPct val="107000"/>
                </a:lnSpc>
                <a:spcBef>
                  <a:spcPts val="0"/>
                </a:spcBef>
                <a:spcAft>
                  <a:spcPts val="800"/>
                </a:spcAft>
                <a:defRPr/>
              </a:pPr>
              <a:r>
                <a:rPr lang="ar-SA" sz="1100" dirty="0">
                  <a:latin typeface="Calibri"/>
                  <a:ea typeface="Calibri"/>
                  <a:cs typeface="Arial"/>
                </a:rPr>
                <a:t>1</a:t>
              </a:r>
              <a:r>
                <a:rPr lang="ar-SA" sz="1100" dirty="0">
                  <a:latin typeface="Calibri"/>
                  <a:ea typeface="Calibri"/>
                  <a:cs typeface="Arial"/>
                </a:rPr>
                <a:t>	 </a:t>
              </a:r>
              <a:r>
                <a:rPr lang="en-GB" sz="1100" dirty="0">
                  <a:latin typeface="Calibri"/>
                  <a:ea typeface="Calibri"/>
                  <a:cs typeface="Arial"/>
                </a:rPr>
                <a:t>N</a:t>
              </a:r>
              <a:endParaRPr lang="en-US" sz="1100" dirty="0">
                <a:latin typeface="Calibri"/>
                <a:ea typeface="Calibri"/>
                <a:cs typeface="Arial"/>
              </a:endParaRPr>
            </a:p>
          </p:txBody>
        </p:sp>
        <p:cxnSp>
          <p:nvCxnSpPr>
            <p:cNvPr id="7" name="AutoShape 688"/>
            <p:cNvCxnSpPr>
              <a:cxnSpLocks noChangeShapeType="1"/>
            </p:cNvCxnSpPr>
            <p:nvPr/>
          </p:nvCxnSpPr>
          <p:spPr bwMode="auto">
            <a:xfrm flipV="1">
              <a:off x="447588" y="438294"/>
              <a:ext cx="0" cy="827358"/>
            </a:xfrm>
            <a:prstGeom prst="straightConnector1">
              <a:avLst/>
            </a:prstGeom>
            <a:noFill/>
            <a:ln w="19050">
              <a:solidFill>
                <a:schemeClr val="tx1">
                  <a:lumMod val="100000"/>
                  <a:lumOff val="0"/>
                </a:schemeClr>
              </a:solidFill>
              <a:round/>
              <a:headEnd/>
              <a:tailEnd/>
            </a:ln>
            <a:extLst/>
          </p:spPr>
        </p:cxnSp>
        <p:cxnSp>
          <p:nvCxnSpPr>
            <p:cNvPr id="8" name="AutoShape 689"/>
            <p:cNvCxnSpPr>
              <a:cxnSpLocks noChangeShapeType="1"/>
            </p:cNvCxnSpPr>
            <p:nvPr/>
          </p:nvCxnSpPr>
          <p:spPr bwMode="auto">
            <a:xfrm flipV="1">
              <a:off x="1206267" y="438294"/>
              <a:ext cx="0" cy="827358"/>
            </a:xfrm>
            <a:prstGeom prst="straightConnector1">
              <a:avLst/>
            </a:prstGeom>
            <a:noFill/>
            <a:ln w="19050">
              <a:solidFill>
                <a:schemeClr val="tx1">
                  <a:lumMod val="100000"/>
                  <a:lumOff val="0"/>
                </a:schemeClr>
              </a:solidFill>
              <a:round/>
              <a:headEnd/>
              <a:tailEnd/>
            </a:ln>
            <a:extLst/>
          </p:spPr>
        </p:cxnSp>
        <p:sp>
          <p:nvSpPr>
            <p:cNvPr id="53256" name="AutoShape 691"/>
            <p:cNvSpPr>
              <a:spLocks noChangeArrowheads="1"/>
            </p:cNvSpPr>
            <p:nvPr/>
          </p:nvSpPr>
          <p:spPr bwMode="auto">
            <a:xfrm>
              <a:off x="457200" y="729575"/>
              <a:ext cx="759460" cy="108712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600" dirty="0">
                  <a:latin typeface="Calibri" pitchFamily="34" charset="0"/>
                </a:rPr>
                <a:t> </a:t>
              </a:r>
              <a:endParaRPr lang="en-US" sz="1700" dirty="0">
                <a:latin typeface="Calibri" pitchFamily="34" charset="0"/>
              </a:endParaRPr>
            </a:p>
            <a:p>
              <a:pPr>
                <a:lnSpc>
                  <a:spcPct val="107000"/>
                </a:lnSpc>
                <a:spcAft>
                  <a:spcPts val="800"/>
                </a:spcAft>
              </a:pPr>
              <a:r>
                <a:rPr lang="ar-SA" sz="1100" b="1" dirty="0">
                  <a:latin typeface="Calibri" pitchFamily="34" charset="0"/>
                </a:rPr>
                <a:t>يدير</a:t>
              </a:r>
              <a:endParaRPr lang="en-US" sz="1700" dirty="0">
                <a:latin typeface="Calibri" pitchFamily="34" charset="0"/>
              </a:endParaRPr>
            </a:p>
          </p:txBody>
        </p:sp>
      </p:grpSp>
      <p:pic>
        <p:nvPicPr>
          <p:cNvPr id="53258" name="~PP11358.WAV">
            <a:hlinkClick r:id="" action="ppaction://media"/>
          </p:cNvPr>
          <p:cNvPicPr>
            <a:picLocks noRot="1" noChangeAspect="1" noChangeArrowheads="1"/>
          </p:cNvPicPr>
          <p:nvPr>
            <a:wavAudioFile r:embed="rId1" name="~PP146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32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3258"/>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درجة العلاقة الثنائية  </a:t>
            </a:r>
            <a:r>
              <a:rPr lang="en-GB" sz="2400" b="1">
                <a:solidFill>
                  <a:srgbClr val="0033CC"/>
                </a:solidFill>
                <a:latin typeface="Traditional Arabic" pitchFamily="18" charset="-78"/>
                <a:cs typeface="Traditional Arabic" pitchFamily="18" charset="-78"/>
              </a:rPr>
              <a:t>Binary Relationship</a:t>
            </a:r>
            <a:r>
              <a:rPr lang="ar-SA" sz="2400" b="1">
                <a:solidFill>
                  <a:srgbClr val="0033CC"/>
                </a:solidFill>
                <a:latin typeface="Traditional Arabic" pitchFamily="18" charset="-78"/>
                <a:cs typeface="Traditional Arabic" pitchFamily="18" charset="-78"/>
              </a:rPr>
              <a:t> </a:t>
            </a:r>
          </a:p>
        </p:txBody>
      </p:sp>
      <p:sp>
        <p:nvSpPr>
          <p:cNvPr id="5529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درجة العلاقة الثنائية مصطلح يستخدم عندما توجد علاقة بين كيانين فقط. على سبيل المثال، أستاذ يُدرس مواد دراسية. </a:t>
            </a: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درجة العلاقة الثنائية هي أكثر أنواع العلاقات شيوعًا</a:t>
            </a:r>
            <a:r>
              <a:rPr lang="en-US" sz="2800">
                <a:latin typeface="Traditional Arabic" pitchFamily="18" charset="-78"/>
                <a:cs typeface="Traditional Arabic" pitchFamily="18" charset="-78"/>
              </a:rPr>
              <a:t>.</a:t>
            </a:r>
            <a:endParaRPr lang="ar-SA"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p:txBody>
      </p:sp>
      <p:grpSp>
        <p:nvGrpSpPr>
          <p:cNvPr id="55299" name="Group 9"/>
          <p:cNvGrpSpPr>
            <a:grpSpLocks/>
          </p:cNvGrpSpPr>
          <p:nvPr/>
        </p:nvGrpSpPr>
        <p:grpSpPr bwMode="auto">
          <a:xfrm>
            <a:off x="2847975" y="2349500"/>
            <a:ext cx="4210050" cy="671513"/>
            <a:chOff x="0" y="0"/>
            <a:chExt cx="4211888" cy="672465"/>
          </a:xfrm>
        </p:grpSpPr>
        <p:cxnSp>
          <p:nvCxnSpPr>
            <p:cNvPr id="55300" name="AutoShape 309"/>
            <p:cNvCxnSpPr>
              <a:cxnSpLocks noChangeShapeType="1"/>
            </p:cNvCxnSpPr>
            <p:nvPr/>
          </p:nvCxnSpPr>
          <p:spPr bwMode="auto">
            <a:xfrm>
              <a:off x="2324911" y="369651"/>
              <a:ext cx="888365"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55301" name="AutoShape 309"/>
            <p:cNvCxnSpPr>
              <a:cxnSpLocks noChangeShapeType="1"/>
            </p:cNvCxnSpPr>
            <p:nvPr/>
          </p:nvCxnSpPr>
          <p:spPr bwMode="auto">
            <a:xfrm>
              <a:off x="1167320" y="330741"/>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55302" name="Rectangle 12"/>
            <p:cNvSpPr>
              <a:spLocks noChangeArrowheads="1"/>
            </p:cNvSpPr>
            <p:nvPr/>
          </p:nvSpPr>
          <p:spPr bwMode="auto">
            <a:xfrm>
              <a:off x="0" y="107005"/>
              <a:ext cx="121094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الأستاذ</a:t>
              </a:r>
              <a:endParaRPr lang="en-US" sz="1100">
                <a:latin typeface="Calibri" pitchFamily="34" charset="0"/>
              </a:endParaRPr>
            </a:p>
          </p:txBody>
        </p:sp>
        <p:sp>
          <p:nvSpPr>
            <p:cNvPr id="55303" name="Rectangle 13"/>
            <p:cNvSpPr>
              <a:spLocks noChangeArrowheads="1"/>
            </p:cNvSpPr>
            <p:nvPr/>
          </p:nvSpPr>
          <p:spPr bwMode="auto">
            <a:xfrm>
              <a:off x="3044758" y="116732"/>
              <a:ext cx="116713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المادة الدراسية</a:t>
              </a:r>
              <a:endParaRPr lang="en-US" sz="1100">
                <a:latin typeface="Calibri" pitchFamily="34" charset="0"/>
              </a:endParaRPr>
            </a:p>
          </p:txBody>
        </p:sp>
        <p:sp>
          <p:nvSpPr>
            <p:cNvPr id="55304" name="Text Box 320"/>
            <p:cNvSpPr txBox="1">
              <a:spLocks noChangeArrowheads="1"/>
            </p:cNvSpPr>
            <p:nvPr/>
          </p:nvSpPr>
          <p:spPr bwMode="auto">
            <a:xfrm>
              <a:off x="1235413" y="29183"/>
              <a:ext cx="1728862"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r>
                <a:rPr lang="en-GB" sz="1100" b="1"/>
                <a:t>    </a:t>
              </a:r>
              <a:r>
                <a:rPr lang="en-GB" sz="1100" b="1">
                  <a:latin typeface="Arial" pitchFamily="34" charset="0"/>
                </a:rPr>
                <a:t> </a:t>
              </a:r>
              <a:r>
                <a:rPr lang="en-GB" sz="1100" b="1"/>
                <a:t>1</a:t>
              </a:r>
              <a:endParaRPr lang="en-US" sz="1100"/>
            </a:p>
          </p:txBody>
        </p:sp>
        <p:sp>
          <p:nvSpPr>
            <p:cNvPr id="55305" name="AutoShape 319"/>
            <p:cNvSpPr>
              <a:spLocks noChangeArrowheads="1"/>
            </p:cNvSpPr>
            <p:nvPr/>
          </p:nvSpPr>
          <p:spPr bwMode="auto">
            <a:xfrm>
              <a:off x="1673158" y="0"/>
              <a:ext cx="914400" cy="672465"/>
            </a:xfrm>
            <a:prstGeom prst="diamond">
              <a:avLst/>
            </a:prstGeom>
            <a:solidFill>
              <a:srgbClr val="FFFFFF"/>
            </a:solidFill>
            <a:ln w="19050">
              <a:solidFill>
                <a:schemeClr val="accent1"/>
              </a:solidFill>
              <a:miter lim="800000"/>
              <a:headEnd/>
              <a:tailEnd/>
            </a:ln>
          </p:spPr>
          <p:txBody>
            <a:bodyPr/>
            <a:lstStyle/>
            <a:p>
              <a:pPr algn="r" rtl="1">
                <a:lnSpc>
                  <a:spcPct val="107000"/>
                </a:lnSpc>
                <a:spcAft>
                  <a:spcPts val="800"/>
                </a:spcAft>
              </a:pPr>
              <a:r>
                <a:rPr lang="ar-SA" sz="1000" b="1">
                  <a:latin typeface="Calibri" pitchFamily="34" charset="0"/>
                </a:rPr>
                <a:t>يُدرس</a:t>
              </a:r>
              <a:endParaRPr lang="en-US" sz="1100">
                <a:latin typeface="Calibri" pitchFamily="34" charset="0"/>
              </a:endParaRPr>
            </a:p>
          </p:txBody>
        </p:sp>
      </p:grpSp>
      <p:pic>
        <p:nvPicPr>
          <p:cNvPr id="55307" name="~PP11374.WAV">
            <a:hlinkClick r:id="" action="ppaction://media"/>
          </p:cNvPr>
          <p:cNvPicPr>
            <a:picLocks noRot="1" noChangeAspect="1" noChangeArrowheads="1"/>
          </p:cNvPicPr>
          <p:nvPr>
            <a:wavAudioFile r:embed="rId1" name="~PP113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530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530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درجة العلاقة الثلاثية  </a:t>
            </a:r>
            <a:r>
              <a:rPr lang="en-GB" sz="2400" b="1">
                <a:solidFill>
                  <a:srgbClr val="0033CC"/>
                </a:solidFill>
                <a:latin typeface="Traditional Arabic" pitchFamily="18" charset="-78"/>
                <a:cs typeface="Traditional Arabic" pitchFamily="18" charset="-78"/>
              </a:rPr>
              <a:t>Ternary Relationship</a:t>
            </a:r>
            <a:r>
              <a:rPr lang="ar-SA" sz="2400" b="1">
                <a:solidFill>
                  <a:srgbClr val="0033CC"/>
                </a:solidFill>
                <a:latin typeface="Traditional Arabic" pitchFamily="18" charset="-78"/>
                <a:cs typeface="Traditional Arabic" pitchFamily="18" charset="-78"/>
              </a:rPr>
              <a:t> </a:t>
            </a:r>
          </a:p>
        </p:txBody>
      </p:sp>
      <p:sp>
        <p:nvSpPr>
          <p:cNvPr id="5734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هو مصطلح يستخدم عندما توجد علاقة واحدة تربط بين ثلاث كيانات. على سبيل المثال، لدينا كيانات (الطبيب، المريض، الدواء) يصف الطبيب الدواء للمريض، أي ثلاثة كيانات مرتبطة معا، كيان طبيب وكيان دواء وكيان مريض مرتبطين بعلاقة واحدة.</a:t>
            </a: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نفترض أن متطلبات المؤسسة الصحية تنص على أن كل وصفة طبية من الطبيب تحتوي على دواء واحد فقط وتخص مريض واحد. وبالتالي، إذا قام الطبيب بصرف أكثر من دواء للمريض، يجب أن يتم صرف وصفة جديدة.</a:t>
            </a:r>
            <a:endParaRPr lang="en-US" sz="2800">
              <a:latin typeface="Traditional Arabic" pitchFamily="18" charset="-78"/>
              <a:cs typeface="Traditional Arabic" pitchFamily="18" charset="-78"/>
            </a:endParaRPr>
          </a:p>
        </p:txBody>
      </p:sp>
      <p:grpSp>
        <p:nvGrpSpPr>
          <p:cNvPr id="57347" name="Group 16"/>
          <p:cNvGrpSpPr>
            <a:grpSpLocks/>
          </p:cNvGrpSpPr>
          <p:nvPr/>
        </p:nvGrpSpPr>
        <p:grpSpPr bwMode="auto">
          <a:xfrm>
            <a:off x="2857500" y="2781300"/>
            <a:ext cx="4191000" cy="1408113"/>
            <a:chOff x="0" y="0"/>
            <a:chExt cx="4192432" cy="1407842"/>
          </a:xfrm>
        </p:grpSpPr>
        <p:cxnSp>
          <p:nvCxnSpPr>
            <p:cNvPr id="57348" name="AutoShape 309"/>
            <p:cNvCxnSpPr>
              <a:cxnSpLocks noChangeShapeType="1"/>
            </p:cNvCxnSpPr>
            <p:nvPr/>
          </p:nvCxnSpPr>
          <p:spPr bwMode="auto">
            <a:xfrm>
              <a:off x="1128409" y="340468"/>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19" name="Straight Connector 18"/>
            <p:cNvCxnSpPr/>
            <p:nvPr/>
          </p:nvCxnSpPr>
          <p:spPr>
            <a:xfrm>
              <a:off x="2091452" y="671384"/>
              <a:ext cx="0" cy="39203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7350" name="Rectangle 19"/>
            <p:cNvSpPr>
              <a:spLocks noChangeArrowheads="1"/>
            </p:cNvSpPr>
            <p:nvPr/>
          </p:nvSpPr>
          <p:spPr bwMode="auto">
            <a:xfrm>
              <a:off x="0" y="107004"/>
              <a:ext cx="113284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sp>
          <p:nvSpPr>
            <p:cNvPr id="57351" name="Rectangle 20"/>
            <p:cNvSpPr>
              <a:spLocks noChangeArrowheads="1"/>
            </p:cNvSpPr>
            <p:nvPr/>
          </p:nvSpPr>
          <p:spPr bwMode="auto">
            <a:xfrm>
              <a:off x="3025302" y="107004"/>
              <a:ext cx="116713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المريض</a:t>
              </a:r>
              <a:endParaRPr lang="en-US" sz="1100">
                <a:latin typeface="Calibri" pitchFamily="34" charset="0"/>
              </a:endParaRPr>
            </a:p>
          </p:txBody>
        </p:sp>
        <p:sp>
          <p:nvSpPr>
            <p:cNvPr id="57352" name="Text Box 320"/>
            <p:cNvSpPr txBox="1">
              <a:spLocks noChangeArrowheads="1"/>
            </p:cNvSpPr>
            <p:nvPr/>
          </p:nvSpPr>
          <p:spPr bwMode="auto">
            <a:xfrm>
              <a:off x="1177047" y="38910"/>
              <a:ext cx="262374" cy="27617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M</a:t>
              </a:r>
              <a:r>
                <a:rPr lang="ar-SA" sz="1100" b="1"/>
                <a:t>	</a:t>
              </a:r>
              <a:endParaRPr lang="en-US" sz="1100"/>
            </a:p>
          </p:txBody>
        </p:sp>
        <p:sp>
          <p:nvSpPr>
            <p:cNvPr id="57353" name="AutoShape 319"/>
            <p:cNvSpPr>
              <a:spLocks noChangeArrowheads="1"/>
            </p:cNvSpPr>
            <p:nvPr/>
          </p:nvSpPr>
          <p:spPr bwMode="auto">
            <a:xfrm>
              <a:off x="1643975" y="0"/>
              <a:ext cx="914334" cy="672339"/>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000" b="1">
                  <a:latin typeface="Calibri" pitchFamily="34" charset="0"/>
                </a:rPr>
                <a:t>يصف</a:t>
              </a:r>
              <a:endParaRPr lang="en-US" sz="1100">
                <a:latin typeface="Calibri" pitchFamily="34" charset="0"/>
              </a:endParaRPr>
            </a:p>
          </p:txBody>
        </p:sp>
        <p:sp>
          <p:nvSpPr>
            <p:cNvPr id="57354" name="Text Box 320"/>
            <p:cNvSpPr txBox="1">
              <a:spLocks noChangeArrowheads="1"/>
            </p:cNvSpPr>
            <p:nvPr/>
          </p:nvSpPr>
          <p:spPr bwMode="auto">
            <a:xfrm>
              <a:off x="2120630" y="690663"/>
              <a:ext cx="280015" cy="27617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endParaRPr lang="en-US" sz="1100"/>
            </a:p>
          </p:txBody>
        </p:sp>
        <p:sp>
          <p:nvSpPr>
            <p:cNvPr id="57355" name="Text Box 320"/>
            <p:cNvSpPr txBox="1">
              <a:spLocks noChangeArrowheads="1"/>
            </p:cNvSpPr>
            <p:nvPr/>
          </p:nvSpPr>
          <p:spPr bwMode="auto">
            <a:xfrm>
              <a:off x="2684834" y="38910"/>
              <a:ext cx="261620"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endParaRPr lang="en-US" sz="1100"/>
            </a:p>
          </p:txBody>
        </p:sp>
        <p:sp>
          <p:nvSpPr>
            <p:cNvPr id="57356" name="Rectangle 25"/>
            <p:cNvSpPr>
              <a:spLocks noChangeArrowheads="1"/>
            </p:cNvSpPr>
            <p:nvPr/>
          </p:nvSpPr>
          <p:spPr bwMode="auto">
            <a:xfrm>
              <a:off x="1546698" y="1011676"/>
              <a:ext cx="1086796" cy="396166"/>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الدواء</a:t>
              </a:r>
              <a:endParaRPr lang="en-US" sz="1100">
                <a:latin typeface="Calibri" pitchFamily="34" charset="0"/>
              </a:endParaRPr>
            </a:p>
          </p:txBody>
        </p:sp>
      </p:grpSp>
      <p:pic>
        <p:nvPicPr>
          <p:cNvPr id="57362" name="~PP11374.WAV">
            <a:hlinkClick r:id="" action="ppaction://media"/>
          </p:cNvPr>
          <p:cNvPicPr>
            <a:picLocks noRot="1" noChangeAspect="1" noChangeArrowheads="1"/>
          </p:cNvPicPr>
          <p:nvPr>
            <a:wavAudioFile r:embed="rId1" name="~PP1126.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736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736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درجة العلاقة الثلاثية  </a:t>
            </a:r>
            <a:r>
              <a:rPr lang="en-GB" sz="2400" b="1">
                <a:solidFill>
                  <a:srgbClr val="0033CC"/>
                </a:solidFill>
                <a:latin typeface="Traditional Arabic" pitchFamily="18" charset="-78"/>
                <a:cs typeface="Traditional Arabic" pitchFamily="18" charset="-78"/>
              </a:rPr>
              <a:t>Ternary Relationship</a:t>
            </a:r>
            <a:r>
              <a:rPr lang="ar-SA" sz="2400" b="1">
                <a:solidFill>
                  <a:srgbClr val="0033CC"/>
                </a:solidFill>
                <a:latin typeface="Traditional Arabic" pitchFamily="18" charset="-78"/>
                <a:cs typeface="Traditional Arabic" pitchFamily="18" charset="-78"/>
              </a:rPr>
              <a:t> </a:t>
            </a:r>
          </a:p>
        </p:txBody>
      </p:sp>
      <p:sp>
        <p:nvSpPr>
          <p:cNvPr id="5939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نفترض أن متطلبات المؤسسة الصحية تنص على أن كل وصفة طبية من الطبيب تحتوي على دواء واحد فقط وتخص مريض واحد. وبالتالي، إذا قام الطبيب بصرف أكثر من دواء للمريض، يجب أن يتم صرف وصفة جديدة.</a:t>
            </a:r>
            <a:endParaRPr lang="en-US" sz="2800">
              <a:latin typeface="Traditional Arabic" pitchFamily="18" charset="-78"/>
              <a:cs typeface="Traditional Arabic" pitchFamily="18" charset="-78"/>
            </a:endParaRPr>
          </a:p>
        </p:txBody>
      </p:sp>
      <p:grpSp>
        <p:nvGrpSpPr>
          <p:cNvPr id="59395" name="Group 13"/>
          <p:cNvGrpSpPr>
            <a:grpSpLocks/>
          </p:cNvGrpSpPr>
          <p:nvPr/>
        </p:nvGrpSpPr>
        <p:grpSpPr bwMode="auto">
          <a:xfrm>
            <a:off x="2940050" y="3109913"/>
            <a:ext cx="4025900" cy="2622550"/>
            <a:chOff x="0" y="0"/>
            <a:chExt cx="4026927" cy="2623575"/>
          </a:xfrm>
        </p:grpSpPr>
        <p:sp>
          <p:nvSpPr>
            <p:cNvPr id="59396" name="Text Box 320"/>
            <p:cNvSpPr txBox="1">
              <a:spLocks noChangeArrowheads="1"/>
            </p:cNvSpPr>
            <p:nvPr/>
          </p:nvSpPr>
          <p:spPr bwMode="auto">
            <a:xfrm>
              <a:off x="3667328" y="1225685"/>
              <a:ext cx="262255" cy="27495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1	</a:t>
              </a:r>
              <a:endParaRPr lang="en-US" sz="1100"/>
            </a:p>
          </p:txBody>
        </p:sp>
        <p:cxnSp>
          <p:nvCxnSpPr>
            <p:cNvPr id="59397" name="AutoShape 309"/>
            <p:cNvCxnSpPr>
              <a:cxnSpLocks noChangeShapeType="1"/>
            </p:cNvCxnSpPr>
            <p:nvPr/>
          </p:nvCxnSpPr>
          <p:spPr bwMode="auto">
            <a:xfrm flipH="1">
              <a:off x="1147864" y="389106"/>
              <a:ext cx="819299" cy="52528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59398" name="AutoShape 309"/>
            <p:cNvCxnSpPr>
              <a:cxnSpLocks noChangeShapeType="1"/>
            </p:cNvCxnSpPr>
            <p:nvPr/>
          </p:nvCxnSpPr>
          <p:spPr bwMode="auto">
            <a:xfrm>
              <a:off x="2081720" y="389106"/>
              <a:ext cx="780739" cy="509458"/>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59399" name="AutoShape 309"/>
            <p:cNvCxnSpPr>
              <a:cxnSpLocks noChangeShapeType="1"/>
            </p:cNvCxnSpPr>
            <p:nvPr/>
          </p:nvCxnSpPr>
          <p:spPr bwMode="auto">
            <a:xfrm>
              <a:off x="2023354" y="398834"/>
              <a:ext cx="1799617" cy="1151347"/>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29" name="Straight Connector 28"/>
            <p:cNvCxnSpPr/>
            <p:nvPr/>
          </p:nvCxnSpPr>
          <p:spPr>
            <a:xfrm>
              <a:off x="2022991" y="398618"/>
              <a:ext cx="17467" cy="1921626"/>
            </a:xfrm>
            <a:prstGeom prst="line">
              <a:avLst/>
            </a:prstGeom>
            <a:ln w="19050"/>
          </p:spPr>
          <p:style>
            <a:lnRef idx="2">
              <a:schemeClr val="dk1"/>
            </a:lnRef>
            <a:fillRef idx="0">
              <a:schemeClr val="dk1"/>
            </a:fillRef>
            <a:effectRef idx="1">
              <a:schemeClr val="dk1"/>
            </a:effectRef>
            <a:fontRef idx="minor">
              <a:schemeClr val="tx1"/>
            </a:fontRef>
          </p:style>
        </p:cxnSp>
        <p:sp>
          <p:nvSpPr>
            <p:cNvPr id="59401" name="Rectangle 29"/>
            <p:cNvSpPr>
              <a:spLocks noChangeArrowheads="1"/>
            </p:cNvSpPr>
            <p:nvPr/>
          </p:nvSpPr>
          <p:spPr bwMode="auto">
            <a:xfrm>
              <a:off x="3005847" y="1546698"/>
              <a:ext cx="102108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المريض</a:t>
              </a:r>
              <a:endParaRPr lang="en-US" sz="1100">
                <a:latin typeface="Calibri" pitchFamily="34" charset="0"/>
              </a:endParaRPr>
            </a:p>
          </p:txBody>
        </p:sp>
        <p:sp>
          <p:nvSpPr>
            <p:cNvPr id="59402" name="Text Box 320"/>
            <p:cNvSpPr txBox="1">
              <a:spLocks noChangeArrowheads="1"/>
            </p:cNvSpPr>
            <p:nvPr/>
          </p:nvSpPr>
          <p:spPr bwMode="auto">
            <a:xfrm>
              <a:off x="107005" y="1225685"/>
              <a:ext cx="262255"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1	</a:t>
              </a:r>
              <a:endParaRPr lang="en-US" sz="1100"/>
            </a:p>
          </p:txBody>
        </p:sp>
        <p:sp>
          <p:nvSpPr>
            <p:cNvPr id="59403" name="Text Box 320"/>
            <p:cNvSpPr txBox="1">
              <a:spLocks noChangeArrowheads="1"/>
            </p:cNvSpPr>
            <p:nvPr/>
          </p:nvSpPr>
          <p:spPr bwMode="auto">
            <a:xfrm>
              <a:off x="2665379" y="466927"/>
              <a:ext cx="279973" cy="2760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endParaRPr lang="en-US" sz="1100"/>
            </a:p>
          </p:txBody>
        </p:sp>
        <p:sp>
          <p:nvSpPr>
            <p:cNvPr id="59404" name="Text Box 320"/>
            <p:cNvSpPr txBox="1">
              <a:spLocks noChangeArrowheads="1"/>
            </p:cNvSpPr>
            <p:nvPr/>
          </p:nvSpPr>
          <p:spPr bwMode="auto">
            <a:xfrm>
              <a:off x="2840477" y="924127"/>
              <a:ext cx="262197" cy="2760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endParaRPr lang="en-US" sz="1100"/>
            </a:p>
          </p:txBody>
        </p:sp>
        <p:sp>
          <p:nvSpPr>
            <p:cNvPr id="59405" name="Rectangle 33"/>
            <p:cNvSpPr>
              <a:spLocks noChangeArrowheads="1"/>
            </p:cNvSpPr>
            <p:nvPr/>
          </p:nvSpPr>
          <p:spPr bwMode="auto">
            <a:xfrm>
              <a:off x="1536971" y="2227634"/>
              <a:ext cx="992222" cy="39594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الدواء</a:t>
              </a:r>
              <a:endParaRPr lang="en-US" sz="1100">
                <a:latin typeface="Calibri" pitchFamily="34" charset="0"/>
              </a:endParaRPr>
            </a:p>
          </p:txBody>
        </p:sp>
        <p:sp>
          <p:nvSpPr>
            <p:cNvPr id="59406" name="Rectangle 34"/>
            <p:cNvSpPr>
              <a:spLocks noChangeArrowheads="1"/>
            </p:cNvSpPr>
            <p:nvPr/>
          </p:nvSpPr>
          <p:spPr bwMode="auto">
            <a:xfrm>
              <a:off x="1498060" y="0"/>
              <a:ext cx="1050587" cy="395597"/>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الوصفة</a:t>
              </a:r>
              <a:endParaRPr lang="en-US" sz="1100">
                <a:latin typeface="Calibri" pitchFamily="34" charset="0"/>
              </a:endParaRPr>
            </a:p>
          </p:txBody>
        </p:sp>
        <p:sp>
          <p:nvSpPr>
            <p:cNvPr id="59407" name="AutoShape 319"/>
            <p:cNvSpPr>
              <a:spLocks noChangeArrowheads="1"/>
            </p:cNvSpPr>
            <p:nvPr/>
          </p:nvSpPr>
          <p:spPr bwMode="auto">
            <a:xfrm>
              <a:off x="2597285" y="729574"/>
              <a:ext cx="913765" cy="671817"/>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000" b="1">
                  <a:latin typeface="Calibri" pitchFamily="34" charset="0"/>
                </a:rPr>
                <a:t>لديه</a:t>
              </a:r>
              <a:endParaRPr lang="en-US" sz="1100">
                <a:latin typeface="Calibri" pitchFamily="34" charset="0"/>
              </a:endParaRPr>
            </a:p>
          </p:txBody>
        </p:sp>
        <p:cxnSp>
          <p:nvCxnSpPr>
            <p:cNvPr id="59408" name="AutoShape 309"/>
            <p:cNvCxnSpPr>
              <a:cxnSpLocks noChangeShapeType="1"/>
            </p:cNvCxnSpPr>
            <p:nvPr/>
          </p:nvCxnSpPr>
          <p:spPr bwMode="auto">
            <a:xfrm flipH="1">
              <a:off x="214009" y="398834"/>
              <a:ext cx="1808480" cy="115062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59409" name="AutoShape 319"/>
            <p:cNvSpPr>
              <a:spLocks noChangeArrowheads="1"/>
            </p:cNvSpPr>
            <p:nvPr/>
          </p:nvSpPr>
          <p:spPr bwMode="auto">
            <a:xfrm>
              <a:off x="505839" y="739302"/>
              <a:ext cx="913765" cy="671817"/>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000" b="1">
                  <a:latin typeface="Calibri" pitchFamily="34" charset="0"/>
                </a:rPr>
                <a:t>يصف</a:t>
              </a:r>
              <a:endParaRPr lang="en-US" sz="1100">
                <a:latin typeface="Calibri" pitchFamily="34" charset="0"/>
              </a:endParaRPr>
            </a:p>
          </p:txBody>
        </p:sp>
        <p:sp>
          <p:nvSpPr>
            <p:cNvPr id="59410" name="Text Box 320"/>
            <p:cNvSpPr txBox="1">
              <a:spLocks noChangeArrowheads="1"/>
            </p:cNvSpPr>
            <p:nvPr/>
          </p:nvSpPr>
          <p:spPr bwMode="auto">
            <a:xfrm>
              <a:off x="1721796" y="632298"/>
              <a:ext cx="279973" cy="27601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r>
                <a:rPr lang="en-GB" sz="1100" b="1"/>
                <a:t>    </a:t>
              </a:r>
              <a:r>
                <a:rPr lang="en-GB" sz="1100" b="1">
                  <a:latin typeface="Arial" pitchFamily="34" charset="0"/>
                </a:rPr>
                <a:t> </a:t>
              </a:r>
              <a:r>
                <a:rPr lang="en-GB" sz="1100" b="1"/>
                <a:t>M</a:t>
              </a:r>
              <a:endParaRPr lang="en-US" sz="1100"/>
            </a:p>
          </p:txBody>
        </p:sp>
        <p:sp>
          <p:nvSpPr>
            <p:cNvPr id="59411" name="Text Box 320"/>
            <p:cNvSpPr txBox="1">
              <a:spLocks noChangeArrowheads="1"/>
            </p:cNvSpPr>
            <p:nvPr/>
          </p:nvSpPr>
          <p:spPr bwMode="auto">
            <a:xfrm>
              <a:off x="1138137" y="466927"/>
              <a:ext cx="279400" cy="2755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endParaRPr lang="en-US" sz="1100"/>
            </a:p>
          </p:txBody>
        </p:sp>
        <p:sp>
          <p:nvSpPr>
            <p:cNvPr id="59412" name="Text Box 320"/>
            <p:cNvSpPr txBox="1">
              <a:spLocks noChangeArrowheads="1"/>
            </p:cNvSpPr>
            <p:nvPr/>
          </p:nvSpPr>
          <p:spPr bwMode="auto">
            <a:xfrm>
              <a:off x="1721796" y="1906621"/>
              <a:ext cx="262255" cy="27558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1	</a:t>
              </a:r>
              <a:endParaRPr lang="en-US" sz="1100"/>
            </a:p>
          </p:txBody>
        </p:sp>
        <p:cxnSp>
          <p:nvCxnSpPr>
            <p:cNvPr id="42" name="Straight Connector 41"/>
            <p:cNvCxnSpPr/>
            <p:nvPr/>
          </p:nvCxnSpPr>
          <p:spPr>
            <a:xfrm>
              <a:off x="2062689" y="398618"/>
              <a:ext cx="0" cy="827411"/>
            </a:xfrm>
            <a:prstGeom prst="line">
              <a:avLst/>
            </a:prstGeom>
            <a:ln w="19050"/>
          </p:spPr>
          <p:style>
            <a:lnRef idx="2">
              <a:schemeClr val="dk1"/>
            </a:lnRef>
            <a:fillRef idx="0">
              <a:schemeClr val="dk1"/>
            </a:fillRef>
            <a:effectRef idx="1">
              <a:schemeClr val="dk1"/>
            </a:effectRef>
            <a:fontRef idx="minor">
              <a:schemeClr val="tx1"/>
            </a:fontRef>
          </p:style>
        </p:cxnSp>
        <p:sp>
          <p:nvSpPr>
            <p:cNvPr id="59414" name="AutoShape 319"/>
            <p:cNvSpPr>
              <a:spLocks noChangeArrowheads="1"/>
            </p:cNvSpPr>
            <p:nvPr/>
          </p:nvSpPr>
          <p:spPr bwMode="auto">
            <a:xfrm>
              <a:off x="1527243" y="1196502"/>
              <a:ext cx="1024255" cy="671958"/>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000" b="1">
                  <a:latin typeface="Calibri" pitchFamily="34" charset="0"/>
                </a:rPr>
                <a:t>يُصرف</a:t>
              </a:r>
              <a:endParaRPr lang="en-US" sz="1100">
                <a:latin typeface="Calibri" pitchFamily="34" charset="0"/>
              </a:endParaRPr>
            </a:p>
          </p:txBody>
        </p:sp>
        <p:sp>
          <p:nvSpPr>
            <p:cNvPr id="59415" name="Rectangle 43"/>
            <p:cNvSpPr>
              <a:spLocks noChangeArrowheads="1"/>
            </p:cNvSpPr>
            <p:nvPr/>
          </p:nvSpPr>
          <p:spPr bwMode="auto">
            <a:xfrm>
              <a:off x="0" y="1527242"/>
              <a:ext cx="101600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grpSp>
      <p:pic>
        <p:nvPicPr>
          <p:cNvPr id="59418" name="~PP31390.WAV">
            <a:hlinkClick r:id="" action="ppaction://media"/>
          </p:cNvPr>
          <p:cNvPicPr>
            <a:picLocks noRot="1" noChangeAspect="1" noChangeArrowheads="1"/>
          </p:cNvPicPr>
          <p:nvPr>
            <a:wavAudioFile r:embed="rId1" name="~PP39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94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941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المثال </a:t>
            </a:r>
            <a:r>
              <a:rPr lang="en-US" sz="2400" b="1">
                <a:solidFill>
                  <a:srgbClr val="0033CC"/>
                </a:solidFill>
                <a:latin typeface="Traditional Arabic" pitchFamily="18" charset="-78"/>
                <a:cs typeface="Traditional Arabic" pitchFamily="18" charset="-78"/>
              </a:rPr>
              <a:t>Example</a:t>
            </a:r>
            <a:endParaRPr lang="ar-SA" sz="2400" b="1">
              <a:solidFill>
                <a:srgbClr val="0033CC"/>
              </a:solidFill>
              <a:latin typeface="Traditional Arabic" pitchFamily="18" charset="-78"/>
              <a:cs typeface="Traditional Arabic" pitchFamily="18" charset="-78"/>
            </a:endParaRPr>
          </a:p>
        </p:txBody>
      </p:sp>
      <p:grpSp>
        <p:nvGrpSpPr>
          <p:cNvPr id="61442" name="Group 3"/>
          <p:cNvGrpSpPr>
            <a:grpSpLocks/>
          </p:cNvGrpSpPr>
          <p:nvPr/>
        </p:nvGrpSpPr>
        <p:grpSpPr bwMode="auto">
          <a:xfrm>
            <a:off x="273050" y="1052513"/>
            <a:ext cx="4319588" cy="4897437"/>
            <a:chOff x="0" y="0"/>
            <a:chExt cx="3889510" cy="4504257"/>
          </a:xfrm>
        </p:grpSpPr>
        <p:cxnSp>
          <p:nvCxnSpPr>
            <p:cNvPr id="61444" name="AutoShape 309"/>
            <p:cNvCxnSpPr>
              <a:cxnSpLocks noChangeShapeType="1"/>
            </p:cNvCxnSpPr>
            <p:nvPr/>
          </p:nvCxnSpPr>
          <p:spPr bwMode="auto">
            <a:xfrm>
              <a:off x="2227634" y="1371600"/>
              <a:ext cx="635" cy="972185"/>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61445" name="AutoShape 122"/>
            <p:cNvCxnSpPr>
              <a:cxnSpLocks noChangeShapeType="1"/>
            </p:cNvCxnSpPr>
            <p:nvPr/>
          </p:nvCxnSpPr>
          <p:spPr bwMode="auto">
            <a:xfrm>
              <a:off x="1332689" y="2315183"/>
              <a:ext cx="372813" cy="13645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46" name="AutoShape 122"/>
            <p:cNvCxnSpPr>
              <a:cxnSpLocks noChangeShapeType="1"/>
            </p:cNvCxnSpPr>
            <p:nvPr/>
          </p:nvCxnSpPr>
          <p:spPr bwMode="auto">
            <a:xfrm>
              <a:off x="1284051" y="3852153"/>
              <a:ext cx="359924" cy="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47" name="AutoShape 122"/>
            <p:cNvCxnSpPr>
              <a:cxnSpLocks noChangeShapeType="1"/>
            </p:cNvCxnSpPr>
            <p:nvPr/>
          </p:nvCxnSpPr>
          <p:spPr bwMode="auto">
            <a:xfrm flipH="1">
              <a:off x="2636196" y="2490280"/>
              <a:ext cx="340509" cy="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48" name="AutoShape 122"/>
            <p:cNvCxnSpPr>
              <a:cxnSpLocks noChangeShapeType="1"/>
            </p:cNvCxnSpPr>
            <p:nvPr/>
          </p:nvCxnSpPr>
          <p:spPr bwMode="auto">
            <a:xfrm flipH="1">
              <a:off x="2480553" y="2217906"/>
              <a:ext cx="272415" cy="1301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49" name="AutoShape 122"/>
            <p:cNvCxnSpPr>
              <a:cxnSpLocks noChangeShapeType="1"/>
            </p:cNvCxnSpPr>
            <p:nvPr/>
          </p:nvCxnSpPr>
          <p:spPr bwMode="auto">
            <a:xfrm flipV="1">
              <a:off x="1488332" y="2451370"/>
              <a:ext cx="217170" cy="16510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50" name="AutoShape 122"/>
            <p:cNvCxnSpPr>
              <a:cxnSpLocks noChangeShapeType="1"/>
            </p:cNvCxnSpPr>
            <p:nvPr/>
          </p:nvCxnSpPr>
          <p:spPr bwMode="auto">
            <a:xfrm>
              <a:off x="1322962" y="1994170"/>
              <a:ext cx="491382" cy="34226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51" name="AutoShape 309"/>
            <p:cNvCxnSpPr>
              <a:cxnSpLocks noChangeShapeType="1"/>
            </p:cNvCxnSpPr>
            <p:nvPr/>
          </p:nvCxnSpPr>
          <p:spPr bwMode="auto">
            <a:xfrm flipH="1">
              <a:off x="826851" y="2675106"/>
              <a:ext cx="1170940" cy="101092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61452" name="AutoShape 309"/>
            <p:cNvCxnSpPr>
              <a:cxnSpLocks noChangeShapeType="1"/>
            </p:cNvCxnSpPr>
            <p:nvPr/>
          </p:nvCxnSpPr>
          <p:spPr bwMode="auto">
            <a:xfrm>
              <a:off x="2188724" y="1371600"/>
              <a:ext cx="1150" cy="972766"/>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61453" name="AutoShape 122"/>
            <p:cNvCxnSpPr>
              <a:cxnSpLocks noChangeShapeType="1"/>
            </p:cNvCxnSpPr>
            <p:nvPr/>
          </p:nvCxnSpPr>
          <p:spPr bwMode="auto">
            <a:xfrm flipH="1" flipV="1">
              <a:off x="2451370" y="2675106"/>
              <a:ext cx="0" cy="29273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1454" name="Rectangle 14"/>
            <p:cNvSpPr>
              <a:spLocks noChangeArrowheads="1"/>
            </p:cNvSpPr>
            <p:nvPr/>
          </p:nvSpPr>
          <p:spPr bwMode="auto">
            <a:xfrm>
              <a:off x="1673158" y="2344366"/>
              <a:ext cx="1029970"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المريض</a:t>
              </a:r>
              <a:endParaRPr lang="en-US" sz="1100">
                <a:latin typeface="Calibri" pitchFamily="34" charset="0"/>
              </a:endParaRPr>
            </a:p>
          </p:txBody>
        </p:sp>
        <p:sp>
          <p:nvSpPr>
            <p:cNvPr id="61455" name="Oval 15"/>
            <p:cNvSpPr>
              <a:spLocks noChangeArrowheads="1"/>
            </p:cNvSpPr>
            <p:nvPr/>
          </p:nvSpPr>
          <p:spPr bwMode="auto">
            <a:xfrm>
              <a:off x="564204" y="2071991"/>
              <a:ext cx="83312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u="sng">
                  <a:latin typeface="Calibri" pitchFamily="34" charset="0"/>
                  <a:ea typeface="Calibri" pitchFamily="34" charset="0"/>
                  <a:cs typeface="Traditional Arabic" pitchFamily="18" charset="-78"/>
                </a:rPr>
                <a:t>رقم المريض</a:t>
              </a:r>
              <a:endParaRPr lang="en-US" sz="1100">
                <a:latin typeface="Calibri" pitchFamily="34" charset="0"/>
                <a:ea typeface="Calibri" pitchFamily="34" charset="0"/>
                <a:cs typeface="Traditional Arabic" pitchFamily="18" charset="-78"/>
              </a:endParaRPr>
            </a:p>
          </p:txBody>
        </p:sp>
        <p:sp>
          <p:nvSpPr>
            <p:cNvPr id="61456" name="Text Box 320"/>
            <p:cNvSpPr txBox="1">
              <a:spLocks noChangeArrowheads="1"/>
            </p:cNvSpPr>
            <p:nvPr/>
          </p:nvSpPr>
          <p:spPr bwMode="auto">
            <a:xfrm>
              <a:off x="817124" y="3190672"/>
              <a:ext cx="2571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1</a:t>
              </a:r>
              <a:r>
                <a:rPr lang="ar-SA" sz="1100" b="1"/>
                <a:t>			   </a:t>
              </a:r>
              <a:r>
                <a:rPr lang="en-GB" sz="1100" b="1"/>
                <a:t>    </a:t>
              </a:r>
              <a:r>
                <a:rPr lang="en-GB" sz="1100" b="1">
                  <a:latin typeface="Arial" pitchFamily="34" charset="0"/>
                </a:rPr>
                <a:t> </a:t>
              </a:r>
              <a:endParaRPr lang="en-US" sz="1100"/>
            </a:p>
          </p:txBody>
        </p:sp>
        <p:cxnSp>
          <p:nvCxnSpPr>
            <p:cNvPr id="61457" name="AutoShape 122"/>
            <p:cNvCxnSpPr>
              <a:cxnSpLocks noChangeShapeType="1"/>
            </p:cNvCxnSpPr>
            <p:nvPr/>
          </p:nvCxnSpPr>
          <p:spPr bwMode="auto">
            <a:xfrm>
              <a:off x="476655" y="3307404"/>
              <a:ext cx="187643" cy="38100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1458" name="Oval 18"/>
            <p:cNvSpPr>
              <a:spLocks noChangeArrowheads="1"/>
            </p:cNvSpPr>
            <p:nvPr/>
          </p:nvSpPr>
          <p:spPr bwMode="auto">
            <a:xfrm>
              <a:off x="2636196" y="1916349"/>
              <a:ext cx="81724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تاريخ الميلاد</a:t>
              </a:r>
              <a:endParaRPr lang="en-US" sz="1100">
                <a:latin typeface="Calibri" pitchFamily="34" charset="0"/>
                <a:ea typeface="Calibri" pitchFamily="34" charset="0"/>
                <a:cs typeface="Traditional Arabic" pitchFamily="18" charset="-78"/>
              </a:endParaRPr>
            </a:p>
          </p:txBody>
        </p:sp>
        <p:sp>
          <p:nvSpPr>
            <p:cNvPr id="61459" name="Oval 19"/>
            <p:cNvSpPr>
              <a:spLocks noChangeArrowheads="1"/>
            </p:cNvSpPr>
            <p:nvPr/>
          </p:nvSpPr>
          <p:spPr bwMode="auto">
            <a:xfrm>
              <a:off x="77821" y="3103123"/>
              <a:ext cx="74993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u="sng">
                  <a:latin typeface="Calibri" pitchFamily="34" charset="0"/>
                  <a:ea typeface="Calibri" pitchFamily="34" charset="0"/>
                  <a:cs typeface="Traditional Arabic" pitchFamily="18" charset="-78"/>
                </a:rPr>
                <a:t>رقم الموظف</a:t>
              </a:r>
              <a:endParaRPr lang="en-US" sz="1100">
                <a:latin typeface="Calibri" pitchFamily="34" charset="0"/>
                <a:ea typeface="Calibri" pitchFamily="34" charset="0"/>
                <a:cs typeface="Traditional Arabic" pitchFamily="18" charset="-78"/>
              </a:endParaRPr>
            </a:p>
          </p:txBody>
        </p:sp>
        <p:sp>
          <p:nvSpPr>
            <p:cNvPr id="61460" name="Rectangle 20"/>
            <p:cNvSpPr>
              <a:spLocks noChangeArrowheads="1"/>
            </p:cNvSpPr>
            <p:nvPr/>
          </p:nvSpPr>
          <p:spPr bwMode="auto">
            <a:xfrm>
              <a:off x="0" y="3686783"/>
              <a:ext cx="132524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الموظف</a:t>
              </a:r>
              <a:endParaRPr lang="en-US" sz="1100">
                <a:latin typeface="Calibri" pitchFamily="34" charset="0"/>
              </a:endParaRPr>
            </a:p>
          </p:txBody>
        </p:sp>
        <p:cxnSp>
          <p:nvCxnSpPr>
            <p:cNvPr id="61461" name="AutoShape 309"/>
            <p:cNvCxnSpPr>
              <a:cxnSpLocks noChangeShapeType="1"/>
            </p:cNvCxnSpPr>
            <p:nvPr/>
          </p:nvCxnSpPr>
          <p:spPr bwMode="auto">
            <a:xfrm flipH="1">
              <a:off x="894945" y="2675106"/>
              <a:ext cx="1158240" cy="1012825"/>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61462" name="Oval 22"/>
            <p:cNvSpPr>
              <a:spLocks noChangeArrowheads="1"/>
            </p:cNvSpPr>
            <p:nvPr/>
          </p:nvSpPr>
          <p:spPr bwMode="auto">
            <a:xfrm>
              <a:off x="0" y="4124527"/>
              <a:ext cx="7785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اسم الموظف</a:t>
              </a:r>
              <a:endParaRPr lang="en-US" sz="1100">
                <a:latin typeface="Calibri" pitchFamily="34" charset="0"/>
                <a:ea typeface="Calibri" pitchFamily="34" charset="0"/>
                <a:cs typeface="Traditional Arabic" pitchFamily="18" charset="-78"/>
              </a:endParaRPr>
            </a:p>
          </p:txBody>
        </p:sp>
        <p:sp>
          <p:nvSpPr>
            <p:cNvPr id="61463" name="Oval 23"/>
            <p:cNvSpPr>
              <a:spLocks noChangeArrowheads="1"/>
            </p:cNvSpPr>
            <p:nvPr/>
          </p:nvSpPr>
          <p:spPr bwMode="auto">
            <a:xfrm>
              <a:off x="846306" y="4124527"/>
              <a:ext cx="84772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تاريخ المباشرة</a:t>
              </a:r>
              <a:endParaRPr lang="en-US" sz="1100">
                <a:latin typeface="Calibri" pitchFamily="34" charset="0"/>
                <a:ea typeface="Calibri" pitchFamily="34" charset="0"/>
                <a:cs typeface="Traditional Arabic" pitchFamily="18" charset="-78"/>
              </a:endParaRPr>
            </a:p>
          </p:txBody>
        </p:sp>
        <p:cxnSp>
          <p:nvCxnSpPr>
            <p:cNvPr id="61464" name="AutoShape 122"/>
            <p:cNvCxnSpPr>
              <a:cxnSpLocks noChangeShapeType="1"/>
            </p:cNvCxnSpPr>
            <p:nvPr/>
          </p:nvCxnSpPr>
          <p:spPr bwMode="auto">
            <a:xfrm>
              <a:off x="661481" y="4007795"/>
              <a:ext cx="547052" cy="121284"/>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65" name="AutoShape 122"/>
            <p:cNvCxnSpPr>
              <a:cxnSpLocks noChangeShapeType="1"/>
            </p:cNvCxnSpPr>
            <p:nvPr/>
          </p:nvCxnSpPr>
          <p:spPr bwMode="auto">
            <a:xfrm flipH="1">
              <a:off x="379379" y="4007795"/>
              <a:ext cx="281623" cy="121284"/>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1466" name="Text Box 320"/>
            <p:cNvSpPr txBox="1">
              <a:spLocks noChangeArrowheads="1"/>
            </p:cNvSpPr>
            <p:nvPr/>
          </p:nvSpPr>
          <p:spPr bwMode="auto">
            <a:xfrm>
              <a:off x="1926077" y="2091446"/>
              <a:ext cx="2571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r>
                <a:rPr lang="en-GB" sz="1100" b="1"/>
                <a:t>    </a:t>
              </a:r>
              <a:r>
                <a:rPr lang="en-GB" sz="1100" b="1">
                  <a:latin typeface="Arial" pitchFamily="34" charset="0"/>
                </a:rPr>
                <a:t> </a:t>
              </a:r>
              <a:endParaRPr lang="en-US" sz="1100"/>
            </a:p>
          </p:txBody>
        </p:sp>
        <p:sp>
          <p:nvSpPr>
            <p:cNvPr id="61467" name="Text Box 320"/>
            <p:cNvSpPr txBox="1">
              <a:spLocks noChangeArrowheads="1"/>
            </p:cNvSpPr>
            <p:nvPr/>
          </p:nvSpPr>
          <p:spPr bwMode="auto">
            <a:xfrm>
              <a:off x="1974715" y="1352144"/>
              <a:ext cx="2571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M</a:t>
              </a:r>
              <a:endParaRPr lang="en-US" sz="1100"/>
            </a:p>
          </p:txBody>
        </p:sp>
        <p:sp>
          <p:nvSpPr>
            <p:cNvPr id="61468" name="Text Box 320"/>
            <p:cNvSpPr txBox="1">
              <a:spLocks noChangeArrowheads="1"/>
            </p:cNvSpPr>
            <p:nvPr/>
          </p:nvSpPr>
          <p:spPr bwMode="auto">
            <a:xfrm>
              <a:off x="1605064" y="2616740"/>
              <a:ext cx="2571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r>
                <a:rPr lang="en-GB" sz="1100" b="1"/>
                <a:t>    </a:t>
              </a:r>
              <a:r>
                <a:rPr lang="en-GB" sz="1100" b="1">
                  <a:latin typeface="Arial" pitchFamily="34" charset="0"/>
                </a:rPr>
                <a:t> </a:t>
              </a:r>
              <a:endParaRPr lang="en-US" sz="1100"/>
            </a:p>
          </p:txBody>
        </p:sp>
        <p:sp>
          <p:nvSpPr>
            <p:cNvPr id="61469" name="Oval 29"/>
            <p:cNvSpPr>
              <a:spLocks noChangeArrowheads="1"/>
            </p:cNvSpPr>
            <p:nvPr/>
          </p:nvSpPr>
          <p:spPr bwMode="auto">
            <a:xfrm>
              <a:off x="2869660" y="2363821"/>
              <a:ext cx="71056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اسم المريض</a:t>
              </a:r>
              <a:endParaRPr lang="en-US" sz="1100">
                <a:latin typeface="Calibri" pitchFamily="34" charset="0"/>
                <a:ea typeface="Calibri" pitchFamily="34" charset="0"/>
                <a:cs typeface="Traditional Arabic" pitchFamily="18" charset="-78"/>
              </a:endParaRPr>
            </a:p>
          </p:txBody>
        </p:sp>
        <p:sp>
          <p:nvSpPr>
            <p:cNvPr id="61470" name="Oval 30"/>
            <p:cNvSpPr>
              <a:spLocks noChangeArrowheads="1"/>
            </p:cNvSpPr>
            <p:nvPr/>
          </p:nvSpPr>
          <p:spPr bwMode="auto">
            <a:xfrm>
              <a:off x="2062264" y="2811293"/>
              <a:ext cx="835660" cy="28575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العنوان</a:t>
              </a:r>
              <a:endParaRPr lang="en-US" sz="1100">
                <a:latin typeface="Calibri" pitchFamily="34" charset="0"/>
                <a:ea typeface="Calibri" pitchFamily="34" charset="0"/>
                <a:cs typeface="Traditional Arabic" pitchFamily="18" charset="-78"/>
              </a:endParaRPr>
            </a:p>
          </p:txBody>
        </p:sp>
        <p:sp>
          <p:nvSpPr>
            <p:cNvPr id="61471" name="AutoShape 319"/>
            <p:cNvSpPr>
              <a:spLocks noChangeArrowheads="1"/>
            </p:cNvSpPr>
            <p:nvPr/>
          </p:nvSpPr>
          <p:spPr bwMode="auto">
            <a:xfrm>
              <a:off x="1731524" y="1585608"/>
              <a:ext cx="959485" cy="58102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100" b="1">
                  <a:latin typeface="Calibri" pitchFamily="34" charset="0"/>
                </a:rPr>
                <a:t>يعالج</a:t>
              </a:r>
              <a:endParaRPr lang="en-US" sz="1100">
                <a:latin typeface="Calibri" pitchFamily="34" charset="0"/>
              </a:endParaRPr>
            </a:p>
          </p:txBody>
        </p:sp>
        <p:sp>
          <p:nvSpPr>
            <p:cNvPr id="61472" name="AutoShape 319"/>
            <p:cNvSpPr>
              <a:spLocks noChangeArrowheads="1"/>
            </p:cNvSpPr>
            <p:nvPr/>
          </p:nvSpPr>
          <p:spPr bwMode="auto">
            <a:xfrm>
              <a:off x="1011677" y="2850204"/>
              <a:ext cx="953135" cy="64770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100" b="1">
                  <a:latin typeface="Calibri" pitchFamily="34" charset="0"/>
                </a:rPr>
                <a:t>يسجل</a:t>
              </a:r>
              <a:endParaRPr lang="en-US" sz="1100">
                <a:latin typeface="Calibri" pitchFamily="34" charset="0"/>
              </a:endParaRPr>
            </a:p>
          </p:txBody>
        </p:sp>
        <p:sp>
          <p:nvSpPr>
            <p:cNvPr id="61473" name="Oval 33"/>
            <p:cNvSpPr>
              <a:spLocks noChangeArrowheads="1"/>
            </p:cNvSpPr>
            <p:nvPr/>
          </p:nvSpPr>
          <p:spPr bwMode="auto">
            <a:xfrm>
              <a:off x="924128" y="2500008"/>
              <a:ext cx="626110" cy="325755"/>
            </a:xfrm>
            <a:prstGeom prst="ellipse">
              <a:avLst/>
            </a:prstGeom>
            <a:solidFill>
              <a:srgbClr val="FFFFFF"/>
            </a:solidFill>
            <a:ln w="9525">
              <a:solidFill>
                <a:schemeClr val="accent1"/>
              </a:solidFill>
              <a:prstDash val="dash"/>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العمر</a:t>
              </a:r>
              <a:endParaRPr lang="en-US" sz="1100">
                <a:latin typeface="Calibri" pitchFamily="34" charset="0"/>
                <a:ea typeface="Calibri" pitchFamily="34" charset="0"/>
                <a:cs typeface="Traditional Arabic" pitchFamily="18" charset="-78"/>
              </a:endParaRPr>
            </a:p>
          </p:txBody>
        </p:sp>
        <p:grpSp>
          <p:nvGrpSpPr>
            <p:cNvPr id="61474" name="Group 34"/>
            <p:cNvGrpSpPr>
              <a:grpSpLocks/>
            </p:cNvGrpSpPr>
            <p:nvPr/>
          </p:nvGrpSpPr>
          <p:grpSpPr bwMode="auto">
            <a:xfrm>
              <a:off x="632298" y="0"/>
              <a:ext cx="3257212" cy="1478955"/>
              <a:chOff x="0" y="0"/>
              <a:chExt cx="3257212" cy="1478955"/>
            </a:xfrm>
          </p:grpSpPr>
          <p:cxnSp>
            <p:nvCxnSpPr>
              <p:cNvPr id="61479" name="AutoShape 122"/>
              <p:cNvCxnSpPr>
                <a:cxnSpLocks noChangeShapeType="1"/>
              </p:cNvCxnSpPr>
              <p:nvPr/>
            </p:nvCxnSpPr>
            <p:spPr bwMode="auto">
              <a:xfrm flipV="1">
                <a:off x="1896894" y="486383"/>
                <a:ext cx="330835" cy="117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80" name="AutoShape 122"/>
              <p:cNvCxnSpPr>
                <a:cxnSpLocks noChangeShapeType="1"/>
              </p:cNvCxnSpPr>
              <p:nvPr/>
            </p:nvCxnSpPr>
            <p:spPr bwMode="auto">
              <a:xfrm>
                <a:off x="1760706" y="350195"/>
                <a:ext cx="0" cy="1936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81" name="AutoShape 122"/>
              <p:cNvCxnSpPr>
                <a:cxnSpLocks noChangeShapeType="1"/>
              </p:cNvCxnSpPr>
              <p:nvPr/>
            </p:nvCxnSpPr>
            <p:spPr bwMode="auto">
              <a:xfrm>
                <a:off x="1225685" y="330740"/>
                <a:ext cx="116205" cy="1746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82" name="AutoShape 122"/>
              <p:cNvCxnSpPr>
                <a:cxnSpLocks noChangeShapeType="1"/>
              </p:cNvCxnSpPr>
              <p:nvPr/>
            </p:nvCxnSpPr>
            <p:spPr bwMode="auto">
              <a:xfrm>
                <a:off x="2003898" y="1215957"/>
                <a:ext cx="420370" cy="476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83" name="AutoShape 122"/>
              <p:cNvCxnSpPr>
                <a:cxnSpLocks noChangeShapeType="1"/>
              </p:cNvCxnSpPr>
              <p:nvPr/>
            </p:nvCxnSpPr>
            <p:spPr bwMode="auto">
              <a:xfrm flipV="1">
                <a:off x="1848255" y="943583"/>
                <a:ext cx="330835" cy="117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484" name="AutoShape 122"/>
              <p:cNvCxnSpPr>
                <a:cxnSpLocks noChangeShapeType="1"/>
              </p:cNvCxnSpPr>
              <p:nvPr/>
            </p:nvCxnSpPr>
            <p:spPr bwMode="auto">
              <a:xfrm>
                <a:off x="651753" y="1157591"/>
                <a:ext cx="366395" cy="5778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61485" name="Group 45"/>
              <p:cNvGrpSpPr>
                <a:grpSpLocks/>
              </p:cNvGrpSpPr>
              <p:nvPr/>
            </p:nvGrpSpPr>
            <p:grpSpPr bwMode="auto">
              <a:xfrm>
                <a:off x="1021404" y="447472"/>
                <a:ext cx="1028700" cy="923925"/>
                <a:chOff x="3533776" y="152400"/>
                <a:chExt cx="1028700" cy="923925"/>
              </a:xfrm>
            </p:grpSpPr>
            <p:sp>
              <p:nvSpPr>
                <p:cNvPr id="61496" name="Oval 56"/>
                <p:cNvSpPr>
                  <a:spLocks noChangeArrowheads="1"/>
                </p:cNvSpPr>
                <p:nvPr/>
              </p:nvSpPr>
              <p:spPr bwMode="auto">
                <a:xfrm>
                  <a:off x="3714750" y="152400"/>
                  <a:ext cx="8039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العنوان</a:t>
                  </a:r>
                  <a:endParaRPr lang="en-US" sz="1100">
                    <a:latin typeface="Calibri" pitchFamily="34" charset="0"/>
                    <a:ea typeface="Calibri" pitchFamily="34" charset="0"/>
                    <a:cs typeface="Traditional Arabic" pitchFamily="18" charset="-78"/>
                  </a:endParaRPr>
                </a:p>
              </p:txBody>
            </p:sp>
            <p:cxnSp>
              <p:nvCxnSpPr>
                <p:cNvPr id="61497" name="AutoShape 122"/>
                <p:cNvCxnSpPr>
                  <a:cxnSpLocks noChangeShapeType="1"/>
                </p:cNvCxnSpPr>
                <p:nvPr/>
              </p:nvCxnSpPr>
              <p:spPr bwMode="auto">
                <a:xfrm flipH="1">
                  <a:off x="4048126" y="532130"/>
                  <a:ext cx="68579" cy="2298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1498" name="Rectangle 58"/>
                <p:cNvSpPr>
                  <a:spLocks noChangeArrowheads="1"/>
                </p:cNvSpPr>
                <p:nvPr/>
              </p:nvSpPr>
              <p:spPr bwMode="auto">
                <a:xfrm>
                  <a:off x="3533776" y="762000"/>
                  <a:ext cx="1028700" cy="31432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grpSp>
          <p:sp>
            <p:nvSpPr>
              <p:cNvPr id="61486" name="Oval 46"/>
              <p:cNvSpPr>
                <a:spLocks noChangeArrowheads="1"/>
              </p:cNvSpPr>
              <p:nvPr/>
            </p:nvSpPr>
            <p:spPr bwMode="auto">
              <a:xfrm>
                <a:off x="272374" y="437744"/>
                <a:ext cx="75819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اسم الطبيب</a:t>
                </a:r>
                <a:endParaRPr lang="en-US" sz="1100">
                  <a:latin typeface="Calibri" pitchFamily="34" charset="0"/>
                  <a:ea typeface="Calibri" pitchFamily="34" charset="0"/>
                  <a:cs typeface="Traditional Arabic" pitchFamily="18" charset="-78"/>
                </a:endParaRPr>
              </a:p>
            </p:txBody>
          </p:sp>
          <p:cxnSp>
            <p:nvCxnSpPr>
              <p:cNvPr id="61487" name="AutoShape 122"/>
              <p:cNvCxnSpPr>
                <a:cxnSpLocks noChangeShapeType="1"/>
              </p:cNvCxnSpPr>
              <p:nvPr/>
            </p:nvCxnSpPr>
            <p:spPr bwMode="auto">
              <a:xfrm>
                <a:off x="768485" y="807395"/>
                <a:ext cx="762000" cy="2476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1488" name="Oval 48"/>
              <p:cNvSpPr>
                <a:spLocks noChangeArrowheads="1"/>
              </p:cNvSpPr>
              <p:nvPr/>
            </p:nvSpPr>
            <p:spPr bwMode="auto">
              <a:xfrm>
                <a:off x="651753" y="0"/>
                <a:ext cx="71437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المدينة</a:t>
                </a:r>
                <a:endParaRPr lang="en-US" sz="1100">
                  <a:latin typeface="Calibri" pitchFamily="34" charset="0"/>
                  <a:ea typeface="Calibri" pitchFamily="34" charset="0"/>
                  <a:cs typeface="Traditional Arabic" pitchFamily="18" charset="-78"/>
                </a:endParaRPr>
              </a:p>
            </p:txBody>
          </p:sp>
          <p:sp>
            <p:nvSpPr>
              <p:cNvPr id="61489" name="Oval 49"/>
              <p:cNvSpPr>
                <a:spLocks noChangeArrowheads="1"/>
              </p:cNvSpPr>
              <p:nvPr/>
            </p:nvSpPr>
            <p:spPr bwMode="auto">
              <a:xfrm>
                <a:off x="0" y="885217"/>
                <a:ext cx="76898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التخصص</a:t>
                </a:r>
                <a:endParaRPr lang="en-US" sz="1100">
                  <a:latin typeface="Calibri" pitchFamily="34" charset="0"/>
                  <a:ea typeface="Calibri" pitchFamily="34" charset="0"/>
                  <a:cs typeface="Traditional Arabic" pitchFamily="18" charset="-78"/>
                </a:endParaRPr>
              </a:p>
            </p:txBody>
          </p:sp>
          <p:sp>
            <p:nvSpPr>
              <p:cNvPr id="61490" name="Oval 50"/>
              <p:cNvSpPr>
                <a:spLocks noChangeArrowheads="1"/>
              </p:cNvSpPr>
              <p:nvPr/>
            </p:nvSpPr>
            <p:spPr bwMode="auto">
              <a:xfrm>
                <a:off x="2422187" y="1099225"/>
                <a:ext cx="83502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u="sng">
                    <a:latin typeface="Calibri" pitchFamily="34" charset="0"/>
                    <a:ea typeface="Calibri" pitchFamily="34" charset="0"/>
                    <a:cs typeface="Traditional Arabic" pitchFamily="18" charset="-78"/>
                  </a:rPr>
                  <a:t>الرقم الوطني</a:t>
                </a:r>
                <a:endParaRPr lang="en-US" sz="1100">
                  <a:latin typeface="Calibri" pitchFamily="34" charset="0"/>
                  <a:ea typeface="Calibri" pitchFamily="34" charset="0"/>
                  <a:cs typeface="Traditional Arabic" pitchFamily="18" charset="-78"/>
                </a:endParaRPr>
              </a:p>
            </p:txBody>
          </p:sp>
          <p:sp>
            <p:nvSpPr>
              <p:cNvPr id="61491" name="Oval 51"/>
              <p:cNvSpPr>
                <a:spLocks noChangeArrowheads="1"/>
              </p:cNvSpPr>
              <p:nvPr/>
            </p:nvSpPr>
            <p:spPr bwMode="auto">
              <a:xfrm>
                <a:off x="1410511" y="0"/>
                <a:ext cx="71437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الحي</a:t>
                </a:r>
                <a:endParaRPr lang="en-US" sz="1100">
                  <a:latin typeface="Calibri" pitchFamily="34" charset="0"/>
                  <a:ea typeface="Calibri" pitchFamily="34" charset="0"/>
                  <a:cs typeface="Traditional Arabic" pitchFamily="18" charset="-78"/>
                </a:endParaRPr>
              </a:p>
            </p:txBody>
          </p:sp>
          <p:sp>
            <p:nvSpPr>
              <p:cNvPr id="61492" name="Oval 52"/>
              <p:cNvSpPr>
                <a:spLocks noChangeArrowheads="1"/>
              </p:cNvSpPr>
              <p:nvPr/>
            </p:nvSpPr>
            <p:spPr bwMode="auto">
              <a:xfrm>
                <a:off x="2101174" y="233463"/>
                <a:ext cx="71437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الشارع</a:t>
                </a:r>
                <a:endParaRPr lang="en-US" sz="1100">
                  <a:latin typeface="Calibri" pitchFamily="34" charset="0"/>
                  <a:ea typeface="Calibri" pitchFamily="34" charset="0"/>
                  <a:cs typeface="Traditional Arabic" pitchFamily="18" charset="-78"/>
                </a:endParaRPr>
              </a:p>
            </p:txBody>
          </p:sp>
          <p:grpSp>
            <p:nvGrpSpPr>
              <p:cNvPr id="61493" name="Group 53"/>
              <p:cNvGrpSpPr>
                <a:grpSpLocks/>
              </p:cNvGrpSpPr>
              <p:nvPr/>
            </p:nvGrpSpPr>
            <p:grpSpPr bwMode="auto">
              <a:xfrm>
                <a:off x="2071991" y="680936"/>
                <a:ext cx="963930" cy="379730"/>
                <a:chOff x="0" y="0"/>
                <a:chExt cx="963930" cy="379730"/>
              </a:xfrm>
            </p:grpSpPr>
            <p:sp>
              <p:nvSpPr>
                <p:cNvPr id="61494" name="Oval 54"/>
                <p:cNvSpPr>
                  <a:spLocks noChangeArrowheads="1"/>
                </p:cNvSpPr>
                <p:nvPr/>
              </p:nvSpPr>
              <p:spPr bwMode="auto">
                <a:xfrm>
                  <a:off x="0" y="0"/>
                  <a:ext cx="96393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en-GB" sz="800">
                      <a:latin typeface="Calibri" pitchFamily="34" charset="0"/>
                    </a:rPr>
                    <a:t> </a:t>
                  </a:r>
                  <a:endParaRPr lang="en-US" sz="1100">
                    <a:latin typeface="Calibri" pitchFamily="34" charset="0"/>
                  </a:endParaRPr>
                </a:p>
              </p:txBody>
            </p:sp>
            <p:sp>
              <p:nvSpPr>
                <p:cNvPr id="61495" name="Oval 55"/>
                <p:cNvSpPr>
                  <a:spLocks noChangeArrowheads="1"/>
                </p:cNvSpPr>
                <p:nvPr/>
              </p:nvSpPr>
              <p:spPr bwMode="auto">
                <a:xfrm>
                  <a:off x="95250" y="19050"/>
                  <a:ext cx="774065" cy="344805"/>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بريد إلكتروني</a:t>
                  </a:r>
                  <a:endParaRPr lang="en-US" sz="1100">
                    <a:latin typeface="Calibri" pitchFamily="34" charset="0"/>
                    <a:ea typeface="Calibri" pitchFamily="34" charset="0"/>
                    <a:cs typeface="Traditional Arabic" pitchFamily="18" charset="-78"/>
                  </a:endParaRPr>
                </a:p>
              </p:txBody>
            </p:sp>
          </p:grpSp>
        </p:grpSp>
        <p:sp>
          <p:nvSpPr>
            <p:cNvPr id="61475" name="Oval 35"/>
            <p:cNvSpPr>
              <a:spLocks noChangeArrowheads="1"/>
            </p:cNvSpPr>
            <p:nvPr/>
          </p:nvSpPr>
          <p:spPr bwMode="auto">
            <a:xfrm>
              <a:off x="1556426" y="3667327"/>
              <a:ext cx="84772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العنوان</a:t>
              </a:r>
              <a:endParaRPr lang="en-US" sz="1100">
                <a:latin typeface="Calibri" pitchFamily="34" charset="0"/>
                <a:ea typeface="Calibri" pitchFamily="34" charset="0"/>
                <a:cs typeface="Traditional Arabic" pitchFamily="18" charset="-78"/>
              </a:endParaRPr>
            </a:p>
          </p:txBody>
        </p:sp>
        <p:grpSp>
          <p:nvGrpSpPr>
            <p:cNvPr id="61476" name="Group 36"/>
            <p:cNvGrpSpPr>
              <a:grpSpLocks/>
            </p:cNvGrpSpPr>
            <p:nvPr/>
          </p:nvGrpSpPr>
          <p:grpSpPr bwMode="auto">
            <a:xfrm>
              <a:off x="661481" y="1624519"/>
              <a:ext cx="963930" cy="379730"/>
              <a:chOff x="0" y="0"/>
              <a:chExt cx="963930" cy="379730"/>
            </a:xfrm>
          </p:grpSpPr>
          <p:sp>
            <p:nvSpPr>
              <p:cNvPr id="61477" name="Oval 37"/>
              <p:cNvSpPr>
                <a:spLocks noChangeArrowheads="1"/>
              </p:cNvSpPr>
              <p:nvPr/>
            </p:nvSpPr>
            <p:spPr bwMode="auto">
              <a:xfrm>
                <a:off x="0" y="0"/>
                <a:ext cx="96393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en-GB" sz="800">
                    <a:latin typeface="Calibri" pitchFamily="34" charset="0"/>
                  </a:rPr>
                  <a:t> </a:t>
                </a:r>
                <a:endParaRPr lang="en-US" sz="1100">
                  <a:latin typeface="Calibri" pitchFamily="34" charset="0"/>
                </a:endParaRPr>
              </a:p>
            </p:txBody>
          </p:sp>
          <p:sp>
            <p:nvSpPr>
              <p:cNvPr id="61478" name="Oval 38"/>
              <p:cNvSpPr>
                <a:spLocks noChangeArrowheads="1"/>
              </p:cNvSpPr>
              <p:nvPr/>
            </p:nvSpPr>
            <p:spPr bwMode="auto">
              <a:xfrm>
                <a:off x="95250" y="19050"/>
                <a:ext cx="774065" cy="344805"/>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800">
                    <a:latin typeface="Calibri" pitchFamily="34" charset="0"/>
                    <a:ea typeface="Calibri" pitchFamily="34" charset="0"/>
                    <a:cs typeface="Traditional Arabic" pitchFamily="18" charset="-78"/>
                  </a:rPr>
                  <a:t>رقم الهاتف</a:t>
                </a:r>
                <a:endParaRPr lang="en-US" sz="1100">
                  <a:latin typeface="Calibri" pitchFamily="34" charset="0"/>
                  <a:ea typeface="Calibri" pitchFamily="34" charset="0"/>
                  <a:cs typeface="Traditional Arabic" pitchFamily="18" charset="-78"/>
                </a:endParaRPr>
              </a:p>
            </p:txBody>
          </p:sp>
        </p:grpSp>
      </p:grpSp>
      <p:sp>
        <p:nvSpPr>
          <p:cNvPr id="61443" name="Rectangle 3"/>
          <p:cNvSpPr txBox="1">
            <a:spLocks noChangeArrowheads="1"/>
          </p:cNvSpPr>
          <p:nvPr/>
        </p:nvSpPr>
        <p:spPr bwMode="auto">
          <a:xfrm>
            <a:off x="4808538" y="765175"/>
            <a:ext cx="4465637" cy="548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400" b="1">
                <a:latin typeface="Traditional Arabic" pitchFamily="18" charset="-78"/>
                <a:cs typeface="Traditional Arabic" pitchFamily="18" charset="-78"/>
              </a:rPr>
              <a:t>مثال: لنفترض أن مركز صحي يرغب في بناء قاعدة بيانات والتي متطلباتها كما يلي:</a:t>
            </a:r>
            <a:r>
              <a:rPr lang="ar-SA" sz="2400">
                <a:latin typeface="Traditional Arabic" pitchFamily="18" charset="-78"/>
                <a:cs typeface="Traditional Arabic" pitchFamily="18" charset="-78"/>
              </a:rPr>
              <a:t> يتم تسجيل بيانات كل الأطباء الذين يعملون بالمركز والمتمثلة في الرقم الوطني، اسم الطبيب، التخصص، البريد الإلكتروني، والعنوان بالتفصيل الشارع، الحي، المدينة، عندما يحتاج مريض لزيارة طبيب يجب أن يحجز موعد مسبق عن طريق موظف الاستقبال ويقوم بتسجيل بيات المريض المتمثلة في رقم المريض، الاسم، تاريخ الميلاد، العمر، العنوان، رقم الهاتف. عندما يعالج الطبيب المريض يتم الكشف عليه يصف له العلاج اللازم ويتم تسجيل معلومات الزيارة وحجز موعد زيارة مقبلة إذا لزم الأمر أو توضيح انتهاء العلاج أو التوقف عن المعالجة في هذا المركز لعدم القدرة على متابعة المريض، كما يتم تسجيل بيانات جميع الموظفين في المركز وهي رقم موظف، اسم الموظف، تاريخ المباشرة، العنوان. </a:t>
            </a:r>
            <a:endParaRPr lang="en-US" sz="2400">
              <a:latin typeface="Traditional Arabic" pitchFamily="18" charset="-78"/>
              <a:cs typeface="Traditional Arabic" pitchFamily="18" charset="-78"/>
            </a:endParaRPr>
          </a:p>
        </p:txBody>
      </p:sp>
      <p:pic>
        <p:nvPicPr>
          <p:cNvPr id="61501" name="~PP91405.WAV">
            <a:hlinkClick r:id="" action="ppaction://media"/>
          </p:cNvPr>
          <p:cNvPicPr>
            <a:picLocks noRot="1" noChangeAspect="1" noChangeArrowheads="1"/>
          </p:cNvPicPr>
          <p:nvPr>
            <a:wavAudioFile r:embed="rId1" name="~PP964.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150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150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أنواع العلاقات </a:t>
            </a:r>
            <a:r>
              <a:rPr lang="en-GB" sz="3200" b="1">
                <a:solidFill>
                  <a:srgbClr val="0033CC"/>
                </a:solidFill>
                <a:latin typeface="Traditional Arabic" pitchFamily="18" charset="-78"/>
                <a:cs typeface="Traditional Arabic" pitchFamily="18" charset="-78"/>
              </a:rPr>
              <a:t>Type</a:t>
            </a:r>
            <a:r>
              <a:rPr lang="en-US" sz="3200" b="1">
                <a:solidFill>
                  <a:srgbClr val="0033CC"/>
                </a:solidFill>
                <a:latin typeface="Traditional Arabic" pitchFamily="18" charset="-78"/>
                <a:cs typeface="Traditional Arabic" pitchFamily="18" charset="-78"/>
              </a:rPr>
              <a:t>s</a:t>
            </a:r>
            <a:r>
              <a:rPr lang="en-GB" sz="3200" b="1">
                <a:solidFill>
                  <a:srgbClr val="0033CC"/>
                </a:solidFill>
                <a:latin typeface="Traditional Arabic" pitchFamily="18" charset="-78"/>
                <a:cs typeface="Traditional Arabic" pitchFamily="18" charset="-78"/>
              </a:rPr>
              <a:t> of Relationships</a:t>
            </a:r>
            <a:endParaRPr lang="en-US" sz="3200" b="1">
              <a:solidFill>
                <a:srgbClr val="0033CC"/>
              </a:solidFill>
              <a:latin typeface="Traditional Arabic" pitchFamily="18" charset="-78"/>
              <a:cs typeface="Traditional Arabic" pitchFamily="18" charset="-78"/>
            </a:endParaRPr>
          </a:p>
        </p:txBody>
      </p:sp>
      <p:sp>
        <p:nvSpPr>
          <p:cNvPr id="3" name="Rectangle 3"/>
          <p:cNvSpPr txBox="1">
            <a:spLocks noChangeArrowheads="1"/>
          </p:cNvSpPr>
          <p:nvPr/>
        </p:nvSpPr>
        <p:spPr>
          <a:xfrm>
            <a:off x="742950" y="1042988"/>
            <a:ext cx="8458200" cy="5481637"/>
          </a:xfrm>
          <a:prstGeom prst="rect">
            <a:avLst/>
          </a:prstGeom>
        </p:spPr>
        <p:txBody>
          <a:bodyPr/>
          <a:lstStyle/>
          <a:p>
            <a:pPr algn="just" rtl="1" fontAlgn="auto">
              <a:lnSpc>
                <a:spcPct val="150000"/>
              </a:lnSpc>
              <a:spcBef>
                <a:spcPts val="0"/>
              </a:spcBef>
              <a:spcAft>
                <a:spcPts val="0"/>
              </a:spcAft>
              <a:defRPr/>
            </a:pPr>
            <a:r>
              <a:rPr lang="ar-SA" sz="2800" dirty="0">
                <a:latin typeface="Traditional Arabic" pitchFamily="18" charset="-78"/>
                <a:cs typeface="Traditional Arabic" pitchFamily="18" charset="-78"/>
              </a:rPr>
              <a:t>توجد عدة أنواع من العلاقات التي تربط الكيانات </a:t>
            </a:r>
            <a:r>
              <a:rPr lang="ar-SA" sz="2800" dirty="0">
                <a:latin typeface="Traditional Arabic" pitchFamily="18" charset="-78"/>
                <a:cs typeface="Traditional Arabic" pitchFamily="18" charset="-78"/>
              </a:rPr>
              <a:t>ببعض والتي </a:t>
            </a:r>
            <a:r>
              <a:rPr lang="ar-SA" sz="2800" dirty="0">
                <a:latin typeface="Traditional Arabic" pitchFamily="18" charset="-78"/>
                <a:cs typeface="Traditional Arabic" pitchFamily="18" charset="-78"/>
              </a:rPr>
              <a:t>تساعد في تكوين الجداول عند تصميم قاعدة </a:t>
            </a:r>
            <a:r>
              <a:rPr lang="ar-SA" sz="2800" dirty="0">
                <a:latin typeface="Traditional Arabic" pitchFamily="18" charset="-78"/>
                <a:cs typeface="Traditional Arabic" pitchFamily="18" charset="-78"/>
              </a:rPr>
              <a:t>البيانات.</a:t>
            </a: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علاقة واحد إلى واحد </a:t>
            </a:r>
            <a:r>
              <a:rPr lang="en-GB" sz="2800" dirty="0">
                <a:latin typeface="Traditional Arabic" pitchFamily="18" charset="-78"/>
                <a:cs typeface="Traditional Arabic" pitchFamily="18" charset="-78"/>
              </a:rPr>
              <a:t>One-to-One Relationship</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علاقة واحد إلى العديد </a:t>
            </a:r>
            <a:r>
              <a:rPr lang="en-GB" sz="2800" dirty="0">
                <a:latin typeface="Traditional Arabic" pitchFamily="18" charset="-78"/>
                <a:cs typeface="Traditional Arabic" pitchFamily="18" charset="-78"/>
              </a:rPr>
              <a:t>One-to-Many Relationship</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علاقة العديد إلى العديد </a:t>
            </a:r>
            <a:r>
              <a:rPr lang="en-GB" sz="2800" dirty="0">
                <a:latin typeface="Traditional Arabic" pitchFamily="18" charset="-78"/>
                <a:cs typeface="Traditional Arabic" pitchFamily="18" charset="-78"/>
              </a:rPr>
              <a:t>Many-to-Many Relationship</a:t>
            </a:r>
            <a:endParaRPr lang="ar-SA" sz="2800" dirty="0">
              <a:latin typeface="Traditional Arabic" pitchFamily="18" charset="-78"/>
              <a:cs typeface="Traditional Arabic" pitchFamily="18" charset="-78"/>
            </a:endParaRPr>
          </a:p>
          <a:p>
            <a:pPr marL="514350" indent="-514350" algn="just" rtl="1" fontAlgn="auto">
              <a:lnSpc>
                <a:spcPct val="150000"/>
              </a:lnSpc>
              <a:spcBef>
                <a:spcPts val="0"/>
              </a:spcBef>
              <a:spcAft>
                <a:spcPts val="0"/>
              </a:spcAft>
              <a:buFont typeface="+mj-lt"/>
              <a:buAutoNum type="arabicPeriod"/>
              <a:defRPr/>
            </a:pPr>
            <a:r>
              <a:rPr lang="ar-SA" sz="2800" dirty="0">
                <a:latin typeface="Traditional Arabic" pitchFamily="18" charset="-78"/>
                <a:cs typeface="Traditional Arabic" pitchFamily="18" charset="-78"/>
              </a:rPr>
              <a:t>العلاقة الدائرية  </a:t>
            </a:r>
            <a:r>
              <a:rPr lang="en-GB" sz="2800" dirty="0">
                <a:latin typeface="Traditional Arabic" pitchFamily="18" charset="-78"/>
                <a:cs typeface="Traditional Arabic" pitchFamily="18" charset="-78"/>
              </a:rPr>
              <a:t>Recursive Relationship</a:t>
            </a:r>
            <a:endParaRPr lang="ar-SA" sz="2800" dirty="0">
              <a:latin typeface="Traditional Arabic" pitchFamily="18" charset="-78"/>
              <a:cs typeface="Traditional Arabic" pitchFamily="18" charset="-78"/>
            </a:endParaRPr>
          </a:p>
          <a:p>
            <a:pPr algn="just" rtl="1" fontAlgn="auto">
              <a:lnSpc>
                <a:spcPct val="150000"/>
              </a:lnSpc>
              <a:spcBef>
                <a:spcPts val="0"/>
              </a:spcBef>
              <a:spcAft>
                <a:spcPts val="0"/>
              </a:spcAft>
              <a:defRPr/>
            </a:pPr>
            <a:endParaRPr lang="ar-SA" sz="2800" dirty="0">
              <a:latin typeface="Traditional Arabic" pitchFamily="18" charset="-78"/>
              <a:cs typeface="Traditional Arabic" pitchFamily="18" charset="-78"/>
            </a:endParaRPr>
          </a:p>
        </p:txBody>
      </p:sp>
      <p:pic>
        <p:nvPicPr>
          <p:cNvPr id="8196" name="~PP3968.WAV">
            <a:hlinkClick r:id="" action="ppaction://media"/>
          </p:cNvPr>
          <p:cNvPicPr>
            <a:picLocks noRot="1" noChangeAspect="1" noChangeArrowheads="1"/>
          </p:cNvPicPr>
          <p:nvPr>
            <a:wavAudioFile r:embed="rId1" name="~PP321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81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819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2"/>
          <p:cNvSpPr txBox="1">
            <a:spLocks noChangeArrowheads="1"/>
          </p:cNvSpPr>
          <p:nvPr/>
        </p:nvSpPr>
        <p:spPr bwMode="auto">
          <a:xfrm>
            <a:off x="344488" y="293688"/>
            <a:ext cx="9288462"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2400" b="1">
                <a:solidFill>
                  <a:srgbClr val="0033CC"/>
                </a:solidFill>
                <a:latin typeface="Traditional Arabic" pitchFamily="18" charset="-78"/>
                <a:cs typeface="Traditional Arabic" pitchFamily="18" charset="-78"/>
              </a:rPr>
              <a:t>مثال </a:t>
            </a:r>
            <a:r>
              <a:rPr lang="en-US" sz="2400" b="1">
                <a:solidFill>
                  <a:srgbClr val="0033CC"/>
                </a:solidFill>
                <a:latin typeface="Traditional Arabic" pitchFamily="18" charset="-78"/>
                <a:cs typeface="Traditional Arabic" pitchFamily="18" charset="-78"/>
              </a:rPr>
              <a:t>Example</a:t>
            </a:r>
            <a:endParaRPr lang="ar-SA" sz="2400" b="1">
              <a:solidFill>
                <a:srgbClr val="0033CC"/>
              </a:solidFill>
              <a:latin typeface="Traditional Arabic" pitchFamily="18" charset="-78"/>
              <a:cs typeface="Traditional Arabic" pitchFamily="18" charset="-78"/>
            </a:endParaRPr>
          </a:p>
        </p:txBody>
      </p:sp>
      <p:sp>
        <p:nvSpPr>
          <p:cNvPr id="63490" name="Rectangle 3"/>
          <p:cNvSpPr txBox="1">
            <a:spLocks noChangeArrowheads="1"/>
          </p:cNvSpPr>
          <p:nvPr/>
        </p:nvSpPr>
        <p:spPr bwMode="auto">
          <a:xfrm>
            <a:off x="815975" y="765175"/>
            <a:ext cx="8458200" cy="548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a:latin typeface="Traditional Arabic" pitchFamily="18" charset="-78"/>
                <a:cs typeface="Traditional Arabic" pitchFamily="18" charset="-78"/>
              </a:rPr>
              <a:t>مثال: وضح نوع العلاقة بين الكيانين المهارة والموظف مع توضيح درجة المشاركة </a:t>
            </a:r>
            <a:r>
              <a:rPr lang="en-GB" sz="2800">
                <a:latin typeface="Traditional Arabic" pitchFamily="18" charset="-78"/>
                <a:cs typeface="Traditional Arabic" pitchFamily="18" charset="-78"/>
              </a:rPr>
              <a:t>Participation</a:t>
            </a:r>
            <a:r>
              <a:rPr lang="ar-SA" sz="2800">
                <a:latin typeface="Traditional Arabic" pitchFamily="18" charset="-78"/>
                <a:cs typeface="Traditional Arabic" pitchFamily="18" charset="-78"/>
              </a:rPr>
              <a:t> والأصل </a:t>
            </a:r>
            <a:r>
              <a:rPr lang="en-GB" sz="2800">
                <a:latin typeface="Traditional Arabic" pitchFamily="18" charset="-78"/>
                <a:cs typeface="Traditional Arabic" pitchFamily="18" charset="-78"/>
              </a:rPr>
              <a:t>Cardinality</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أن الموظف قد لا يتعلم أي مهارة أي (صفر 0) أو يتعلم أكثر من مهارة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وبالتالي يكون قيد المشاركة والاصل (0:</a:t>
            </a:r>
            <a:r>
              <a:rPr lang="en-US"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وتكتب بجانب كيان المهارة، وكل مهارة قد لا يتعلمها أي موظف أي (صفر 0) أو يتعلمها أكثر من موظف (</a:t>
            </a:r>
            <a:r>
              <a:rPr lang="en-US"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وبالتالي يكون قيد المشاركة والاصل (0:</a:t>
            </a:r>
            <a:r>
              <a:rPr lang="en-US"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وتكتب بجانب كيان الموظف.</a:t>
            </a:r>
            <a:endParaRPr lang="en-US"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بأخذ أعلى قيمة من الكيانين تتكون العلاقة عديد إلى عديد </a:t>
            </a:r>
            <a:r>
              <a:rPr lang="en-US" sz="2800">
                <a:latin typeface="Traditional Arabic" pitchFamily="18" charset="-78"/>
                <a:cs typeface="Traditional Arabic" pitchFamily="18" charset="-78"/>
              </a:rPr>
              <a:t>N:N</a:t>
            </a:r>
            <a:r>
              <a:rPr lang="ar-SA" sz="2800">
                <a:latin typeface="Traditional Arabic" pitchFamily="18" charset="-78"/>
                <a:cs typeface="Traditional Arabic" pitchFamily="18" charset="-78"/>
              </a:rPr>
              <a:t> أو </a:t>
            </a:r>
            <a:r>
              <a:rPr lang="en-US" sz="2800">
                <a:latin typeface="Traditional Arabic" pitchFamily="18" charset="-78"/>
                <a:cs typeface="Traditional Arabic" pitchFamily="18" charset="-78"/>
              </a:rPr>
              <a:t>M:N</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a:p>
            <a:pPr algn="just" rtl="1"/>
            <a:endParaRPr lang="en-US" sz="2800">
              <a:latin typeface="Traditional Arabic" pitchFamily="18" charset="-78"/>
              <a:cs typeface="Traditional Arabic" pitchFamily="18" charset="-78"/>
            </a:endParaRPr>
          </a:p>
        </p:txBody>
      </p:sp>
      <p:grpSp>
        <p:nvGrpSpPr>
          <p:cNvPr id="63491" name="Group 54"/>
          <p:cNvGrpSpPr>
            <a:grpSpLocks/>
          </p:cNvGrpSpPr>
          <p:nvPr/>
        </p:nvGrpSpPr>
        <p:grpSpPr bwMode="auto">
          <a:xfrm>
            <a:off x="2525713" y="1700213"/>
            <a:ext cx="5091112" cy="1390650"/>
            <a:chOff x="0" y="0"/>
            <a:chExt cx="4133850" cy="1390650"/>
          </a:xfrm>
        </p:grpSpPr>
        <p:grpSp>
          <p:nvGrpSpPr>
            <p:cNvPr id="63492" name="Group 55"/>
            <p:cNvGrpSpPr>
              <a:grpSpLocks/>
            </p:cNvGrpSpPr>
            <p:nvPr/>
          </p:nvGrpSpPr>
          <p:grpSpPr bwMode="auto">
            <a:xfrm>
              <a:off x="0" y="0"/>
              <a:ext cx="4133850" cy="1390650"/>
              <a:chOff x="1635" y="12572"/>
              <a:chExt cx="8180" cy="2190"/>
            </a:xfrm>
          </p:grpSpPr>
          <p:sp>
            <p:nvSpPr>
              <p:cNvPr id="63494" name="Rectangle 57"/>
              <p:cNvSpPr>
                <a:spLocks noChangeArrowheads="1"/>
              </p:cNvSpPr>
              <p:nvPr/>
            </p:nvSpPr>
            <p:spPr bwMode="auto">
              <a:xfrm>
                <a:off x="1654" y="13056"/>
                <a:ext cx="2582" cy="1592"/>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en-GB" sz="1400" b="1">
                    <a:latin typeface="Calibri" pitchFamily="34" charset="0"/>
                  </a:rPr>
                  <a:t>E1</a:t>
                </a:r>
                <a:endParaRPr lang="en-US" sz="1100">
                  <a:latin typeface="Calibri" pitchFamily="34" charset="0"/>
                </a:endParaRPr>
              </a:p>
              <a:p>
                <a:pPr algn="ctr">
                  <a:lnSpc>
                    <a:spcPct val="107000"/>
                  </a:lnSpc>
                  <a:spcAft>
                    <a:spcPts val="800"/>
                  </a:spcAft>
                </a:pPr>
                <a:r>
                  <a:rPr lang="en-GB" sz="1400" b="1">
                    <a:latin typeface="Calibri" pitchFamily="34" charset="0"/>
                  </a:rPr>
                  <a:t>E2</a:t>
                </a:r>
                <a:endParaRPr lang="en-US" sz="1100">
                  <a:latin typeface="Calibri" pitchFamily="34" charset="0"/>
                </a:endParaRPr>
              </a:p>
              <a:p>
                <a:pPr algn="ctr">
                  <a:lnSpc>
                    <a:spcPct val="107000"/>
                  </a:lnSpc>
                  <a:spcAft>
                    <a:spcPts val="800"/>
                  </a:spcAft>
                </a:pPr>
                <a:r>
                  <a:rPr lang="en-GB" sz="1400" b="1">
                    <a:latin typeface="Calibri" pitchFamily="34" charset="0"/>
                  </a:rPr>
                  <a:t>E3</a:t>
                </a:r>
                <a:endParaRPr lang="en-US" sz="1100">
                  <a:latin typeface="Calibri" pitchFamily="34" charset="0"/>
                </a:endParaRPr>
              </a:p>
            </p:txBody>
          </p:sp>
          <p:sp>
            <p:nvSpPr>
              <p:cNvPr id="63495" name="Rectangle 58"/>
              <p:cNvSpPr>
                <a:spLocks noChangeArrowheads="1"/>
              </p:cNvSpPr>
              <p:nvPr/>
            </p:nvSpPr>
            <p:spPr bwMode="auto">
              <a:xfrm>
                <a:off x="7233" y="13050"/>
                <a:ext cx="2582" cy="1679"/>
              </a:xfrm>
              <a:prstGeom prst="rect">
                <a:avLst/>
              </a:prstGeom>
              <a:solidFill>
                <a:srgbClr val="FFFFFF"/>
              </a:solidFill>
              <a:ln w="19050">
                <a:solidFill>
                  <a:schemeClr val="accent1"/>
                </a:solidFill>
                <a:miter lim="800000"/>
                <a:headEnd/>
                <a:tailEnd/>
              </a:ln>
            </p:spPr>
            <p:txBody>
              <a:bodyPr/>
              <a:lstStyle/>
              <a:p>
                <a:pPr algn="ctr">
                  <a:lnSpc>
                    <a:spcPct val="107000"/>
                  </a:lnSpc>
                </a:pPr>
                <a:r>
                  <a:rPr lang="en-GB" sz="1400" b="1">
                    <a:latin typeface="Calibri" pitchFamily="34" charset="0"/>
                  </a:rPr>
                  <a:t>S1</a:t>
                </a:r>
                <a:endParaRPr lang="en-US" sz="1100">
                  <a:latin typeface="Calibri" pitchFamily="34" charset="0"/>
                </a:endParaRPr>
              </a:p>
              <a:p>
                <a:pPr algn="ctr">
                  <a:lnSpc>
                    <a:spcPct val="107000"/>
                  </a:lnSpc>
                </a:pPr>
                <a:r>
                  <a:rPr lang="en-GB" sz="1400" b="1">
                    <a:latin typeface="Calibri" pitchFamily="34" charset="0"/>
                  </a:rPr>
                  <a:t>S2</a:t>
                </a:r>
                <a:endParaRPr lang="en-US" sz="1100">
                  <a:latin typeface="Calibri" pitchFamily="34" charset="0"/>
                </a:endParaRPr>
              </a:p>
              <a:p>
                <a:pPr algn="ctr">
                  <a:lnSpc>
                    <a:spcPct val="107000"/>
                  </a:lnSpc>
                </a:pPr>
                <a:r>
                  <a:rPr lang="en-GB" sz="1400" b="1">
                    <a:latin typeface="Calibri" pitchFamily="34" charset="0"/>
                  </a:rPr>
                  <a:t>S3</a:t>
                </a:r>
                <a:endParaRPr lang="en-US" sz="1100">
                  <a:latin typeface="Calibri" pitchFamily="34" charset="0"/>
                </a:endParaRPr>
              </a:p>
              <a:p>
                <a:pPr algn="ctr">
                  <a:lnSpc>
                    <a:spcPct val="107000"/>
                  </a:lnSpc>
                </a:pPr>
                <a:r>
                  <a:rPr lang="en-GB" sz="1400" b="1">
                    <a:latin typeface="Calibri" pitchFamily="34" charset="0"/>
                  </a:rPr>
                  <a:t>S4</a:t>
                </a:r>
                <a:endParaRPr lang="en-US" sz="1100">
                  <a:latin typeface="Calibri" pitchFamily="34" charset="0"/>
                </a:endParaRPr>
              </a:p>
            </p:txBody>
          </p:sp>
          <p:sp>
            <p:nvSpPr>
              <p:cNvPr id="63496" name="Text Box 210"/>
              <p:cNvSpPr txBox="1">
                <a:spLocks noChangeArrowheads="1"/>
              </p:cNvSpPr>
              <p:nvPr/>
            </p:nvSpPr>
            <p:spPr bwMode="auto">
              <a:xfrm>
                <a:off x="1635" y="12572"/>
                <a:ext cx="8180" cy="43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         المهارة		             	                         الموظف</a:t>
                </a:r>
                <a:endParaRPr lang="en-US" sz="1100"/>
              </a:p>
            </p:txBody>
          </p:sp>
          <p:cxnSp>
            <p:nvCxnSpPr>
              <p:cNvPr id="63497" name="AutoShape 211"/>
              <p:cNvCxnSpPr>
                <a:cxnSpLocks noChangeShapeType="1"/>
              </p:cNvCxnSpPr>
              <p:nvPr/>
            </p:nvCxnSpPr>
            <p:spPr bwMode="auto">
              <a:xfrm>
                <a:off x="3199" y="13321"/>
                <a:ext cx="4980" cy="1"/>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63498" name="AutoShape 212"/>
              <p:cNvCxnSpPr>
                <a:cxnSpLocks noChangeShapeType="1"/>
              </p:cNvCxnSpPr>
              <p:nvPr/>
            </p:nvCxnSpPr>
            <p:spPr bwMode="auto">
              <a:xfrm>
                <a:off x="3173" y="14415"/>
                <a:ext cx="4992"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63499" name="AutoShape 213"/>
              <p:cNvCxnSpPr>
                <a:cxnSpLocks noChangeShapeType="1"/>
              </p:cNvCxnSpPr>
              <p:nvPr/>
            </p:nvCxnSpPr>
            <p:spPr bwMode="auto">
              <a:xfrm>
                <a:off x="3197" y="13321"/>
                <a:ext cx="4956" cy="612"/>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63500" name="AutoShape 215"/>
              <p:cNvCxnSpPr>
                <a:cxnSpLocks noChangeShapeType="1"/>
              </p:cNvCxnSpPr>
              <p:nvPr/>
            </p:nvCxnSpPr>
            <p:spPr bwMode="auto">
              <a:xfrm flipV="1">
                <a:off x="3197" y="13936"/>
                <a:ext cx="4972" cy="382"/>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63501" name="AutoShape 214"/>
              <p:cNvSpPr>
                <a:spLocks noChangeArrowheads="1"/>
              </p:cNvSpPr>
              <p:nvPr/>
            </p:nvSpPr>
            <p:spPr bwMode="auto">
              <a:xfrm>
                <a:off x="5145" y="13050"/>
                <a:ext cx="1006" cy="1712"/>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sp>
          <p:nvSpPr>
            <p:cNvPr id="63493" name="Text Box 210"/>
            <p:cNvSpPr txBox="1">
              <a:spLocks noChangeArrowheads="1"/>
            </p:cNvSpPr>
            <p:nvPr/>
          </p:nvSpPr>
          <p:spPr bwMode="auto">
            <a:xfrm>
              <a:off x="1770434" y="671209"/>
              <a:ext cx="441960" cy="2755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يتعلم</a:t>
              </a:r>
              <a:endParaRPr lang="en-US" sz="1100"/>
            </a:p>
          </p:txBody>
        </p:sp>
      </p:grpSp>
      <p:pic>
        <p:nvPicPr>
          <p:cNvPr id="63503" name="~PP21421.WAV">
            <a:hlinkClick r:id="" action="ppaction://media"/>
          </p:cNvPr>
          <p:cNvPicPr>
            <a:picLocks noRot="1" noChangeAspect="1" noChangeArrowheads="1"/>
          </p:cNvPicPr>
          <p:nvPr>
            <a:wavAudioFile r:embed="rId1" name="~PP2283.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350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3503"/>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2"/>
          <p:cNvSpPr>
            <a:spLocks noChangeArrowheads="1"/>
          </p:cNvSpPr>
          <p:nvPr/>
        </p:nvSpPr>
        <p:spPr bwMode="auto">
          <a:xfrm>
            <a:off x="685800" y="990600"/>
            <a:ext cx="8915400" cy="327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rtl="1">
              <a:lnSpc>
                <a:spcPct val="150000"/>
              </a:lnSpc>
            </a:pPr>
            <a:r>
              <a:rPr lang="ar-SA" sz="2800">
                <a:latin typeface="Traditional Arabic" pitchFamily="18" charset="-78"/>
                <a:cs typeface="Traditional Arabic" pitchFamily="18" charset="-78"/>
              </a:rPr>
              <a:t>تم مناقشة باقي المفاهيم الأساسية لمخطط علاقة الكيان</a:t>
            </a:r>
            <a:r>
              <a:rPr lang="en-GB" sz="2800">
                <a:latin typeface="Traditional Arabic" pitchFamily="18" charset="-78"/>
                <a:cs typeface="Traditional Arabic" pitchFamily="18" charset="-78"/>
              </a:rPr>
              <a:t>ERD </a:t>
            </a:r>
            <a:r>
              <a:rPr lang="ar-SA" sz="2800">
                <a:latin typeface="Traditional Arabic" pitchFamily="18" charset="-78"/>
                <a:cs typeface="Traditional Arabic" pitchFamily="18" charset="-78"/>
              </a:rPr>
              <a:t> التي تمت باستخدام رموز</a:t>
            </a:r>
            <a:r>
              <a:rPr lang="en-GB" sz="2800">
                <a:latin typeface="Traditional Arabic" pitchFamily="18" charset="-78"/>
                <a:cs typeface="Traditional Arabic" pitchFamily="18" charset="-78"/>
              </a:rPr>
              <a:t>Chen</a:t>
            </a:r>
            <a:r>
              <a:rPr lang="ar-SA" sz="2800">
                <a:latin typeface="Traditional Arabic" pitchFamily="18" charset="-78"/>
                <a:cs typeface="Traditional Arabic" pitchFamily="18" charset="-78"/>
              </a:rPr>
              <a:t>، وتم مناقشة اواع العلاقات العلائقية بين الكيانين، علاقة واحد إلى واحد، وعلاقة واحد إلى العديد، وعلاقة العديد إلى العديد، وتعدد العلاقات للكيان الواحد، ومناقشة درجة العلاقة </a:t>
            </a:r>
            <a:r>
              <a:rPr lang="en-GB" sz="2800">
                <a:latin typeface="Traditional Arabic" pitchFamily="18" charset="-78"/>
                <a:cs typeface="Traditional Arabic" pitchFamily="18" charset="-78"/>
              </a:rPr>
              <a:t>Relationship Degree</a:t>
            </a:r>
            <a:r>
              <a:rPr lang="ar-SA" sz="2800">
                <a:latin typeface="Traditional Arabic" pitchFamily="18" charset="-78"/>
                <a:cs typeface="Traditional Arabic" pitchFamily="18" charset="-78"/>
              </a:rPr>
              <a:t> بكافة أشكالها الأحادية</a:t>
            </a:r>
            <a:r>
              <a:rPr lang="en-GB" sz="2800">
                <a:latin typeface="Traditional Arabic" pitchFamily="18" charset="-78"/>
                <a:cs typeface="Traditional Arabic" pitchFamily="18" charset="-78"/>
              </a:rPr>
              <a:t>Unary </a:t>
            </a:r>
            <a:r>
              <a:rPr lang="ar-SA" sz="2800">
                <a:latin typeface="Traditional Arabic" pitchFamily="18" charset="-78"/>
                <a:cs typeface="Traditional Arabic" pitchFamily="18" charset="-78"/>
              </a:rPr>
              <a:t> والثنائية</a:t>
            </a:r>
            <a:r>
              <a:rPr lang="en-GB" sz="2800">
                <a:latin typeface="Traditional Arabic" pitchFamily="18" charset="-78"/>
                <a:cs typeface="Traditional Arabic" pitchFamily="18" charset="-78"/>
              </a:rPr>
              <a:t>Binary </a:t>
            </a:r>
            <a:r>
              <a:rPr lang="ar-SA" sz="2800">
                <a:latin typeface="Traditional Arabic" pitchFamily="18" charset="-78"/>
                <a:cs typeface="Traditional Arabic" pitchFamily="18" charset="-78"/>
              </a:rPr>
              <a:t> والثلاثية </a:t>
            </a:r>
            <a:r>
              <a:rPr lang="en-GB" sz="2800">
                <a:latin typeface="Traditional Arabic" pitchFamily="18" charset="-78"/>
                <a:cs typeface="Traditional Arabic" pitchFamily="18" charset="-78"/>
              </a:rPr>
              <a:t>Ternary</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sp>
        <p:nvSpPr>
          <p:cNvPr id="65538" name="Rectangle 3"/>
          <p:cNvSpPr>
            <a:spLocks noChangeArrowheads="1"/>
          </p:cNvSpPr>
          <p:nvPr/>
        </p:nvSpPr>
        <p:spPr bwMode="auto">
          <a:xfrm>
            <a:off x="76200" y="390525"/>
            <a:ext cx="9677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rtl="1"/>
            <a:r>
              <a:rPr lang="ar-SA" sz="3600" b="1">
                <a:solidFill>
                  <a:srgbClr val="0000FF"/>
                </a:solidFill>
                <a:latin typeface="Traditional Arabic" pitchFamily="18" charset="-78"/>
                <a:cs typeface="Traditional Arabic" pitchFamily="18" charset="-78"/>
              </a:rPr>
              <a:t>ملخص </a:t>
            </a:r>
            <a:r>
              <a:rPr lang="en-GB" sz="3600" b="1">
                <a:solidFill>
                  <a:srgbClr val="0000FF"/>
                </a:solidFill>
                <a:latin typeface="Traditional Arabic" pitchFamily="18" charset="-78"/>
                <a:cs typeface="Traditional Arabic" pitchFamily="18" charset="-78"/>
              </a:rPr>
              <a:t>Summary</a:t>
            </a:r>
            <a:endParaRPr lang="en-US" sz="3600" b="1">
              <a:solidFill>
                <a:srgbClr val="0000FF"/>
              </a:solidFill>
              <a:latin typeface="Traditional Arabic" pitchFamily="18" charset="-78"/>
              <a:cs typeface="Traditional Arabic" pitchFamily="18" charset="-78"/>
            </a:endParaRPr>
          </a:p>
        </p:txBody>
      </p:sp>
      <p:pic>
        <p:nvPicPr>
          <p:cNvPr id="65540" name="~PP31436.WAV">
            <a:hlinkClick r:id="" action="ppaction://media"/>
          </p:cNvPr>
          <p:cNvPicPr>
            <a:picLocks noRot="1" noChangeAspect="1" noChangeArrowheads="1"/>
          </p:cNvPicPr>
          <p:nvPr>
            <a:wavAudioFile r:embed="rId1" name="~PP331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55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5540"/>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عنصر نائب للمحتوى 2"/>
          <p:cNvSpPr>
            <a:spLocks noGrp="1"/>
          </p:cNvSpPr>
          <p:nvPr>
            <p:ph idx="1"/>
          </p:nvPr>
        </p:nvSpPr>
        <p:spPr>
          <a:xfrm>
            <a:off x="1568450" y="2997200"/>
            <a:ext cx="6769100" cy="792163"/>
          </a:xfrm>
          <a:extLst/>
        </p:spPr>
        <p:txBody>
          <a:bodyPr rtlCol="0">
            <a:normAutofit fontScale="77500" lnSpcReduction="20000"/>
          </a:bodyPr>
          <a:lstStyle/>
          <a:p>
            <a:pPr fontAlgn="auto">
              <a:spcAft>
                <a:spcPts val="0"/>
              </a:spcAft>
              <a:buFontTx/>
              <a:buNone/>
              <a:defRPr/>
            </a:pPr>
            <a:r>
              <a:rPr lang="ar-SA" sz="6000" b="1" dirty="0" smtClean="0"/>
              <a:t>نهاية الجزء الثاني من المحاضرة</a:t>
            </a:r>
            <a:endParaRPr lang="en-GB" sz="6000" b="1" dirty="0" smtClean="0"/>
          </a:p>
          <a:p>
            <a:pPr fontAlgn="auto">
              <a:spcAft>
                <a:spcPts val="0"/>
              </a:spcAft>
              <a:buFontTx/>
              <a:buNone/>
              <a:defRPr/>
            </a:pPr>
            <a:endParaRPr lang="en-GB" sz="6000" b="1" dirty="0" smtClean="0"/>
          </a:p>
          <a:p>
            <a:pPr fontAlgn="auto">
              <a:spcAft>
                <a:spcPts val="0"/>
              </a:spcAft>
              <a:buFontTx/>
              <a:buNone/>
              <a:defRPr/>
            </a:pPr>
            <a:endParaRPr lang="ar-SA" sz="6000" dirty="0" smtClean="0"/>
          </a:p>
        </p:txBody>
      </p:sp>
      <p:sp>
        <p:nvSpPr>
          <p:cNvPr id="67586" name="مستطيل 3"/>
          <p:cNvSpPr>
            <a:spLocks noChangeArrowheads="1"/>
          </p:cNvSpPr>
          <p:nvPr/>
        </p:nvSpPr>
        <p:spPr bwMode="auto">
          <a:xfrm>
            <a:off x="2216150" y="3802063"/>
            <a:ext cx="470535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rtl="1"/>
            <a:r>
              <a:rPr lang="en-US" altLang="ar-SA" sz="4400" b="1">
                <a:solidFill>
                  <a:srgbClr val="0033CC"/>
                </a:solidFill>
                <a:latin typeface="Century Schoolbook" pitchFamily="18" charset="0"/>
                <a:cs typeface="Aharoni" pitchFamily="2" charset="-79"/>
              </a:rPr>
              <a:t>Any</a:t>
            </a:r>
            <a:r>
              <a:rPr lang="en-US" altLang="ar-SA" sz="4400" b="1">
                <a:latin typeface="Century Schoolbook" pitchFamily="18" charset="0"/>
                <a:cs typeface="Aharoni" pitchFamily="2" charset="-79"/>
              </a:rPr>
              <a:t> </a:t>
            </a:r>
            <a:r>
              <a:rPr lang="en-US" altLang="ar-SA" sz="4400" b="1">
                <a:solidFill>
                  <a:srgbClr val="0033CC"/>
                </a:solidFill>
                <a:latin typeface="Century Schoolbook" pitchFamily="18" charset="0"/>
                <a:cs typeface="Aharoni" pitchFamily="2" charset="-79"/>
              </a:rPr>
              <a:t>Questions</a:t>
            </a:r>
            <a:endParaRPr lang="ar-SA" sz="4400">
              <a:solidFill>
                <a:srgbClr val="0033CC"/>
              </a:solidFill>
              <a:latin typeface="Calibri" pitchFamily="34" charset="0"/>
            </a:endParaRPr>
          </a:p>
        </p:txBody>
      </p:sp>
      <p:pic>
        <p:nvPicPr>
          <p:cNvPr id="67587"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485775"/>
            <a:ext cx="2676525"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589" name="~PP71436.WAV">
            <a:hlinkClick r:id="" action="ppaction://media"/>
          </p:cNvPr>
          <p:cNvPicPr>
            <a:picLocks noRot="1" noChangeAspect="1" noChangeArrowheads="1"/>
          </p:cNvPicPr>
          <p:nvPr>
            <a:wavAudioFile r:embed="rId1" name="~PP75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553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758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758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واحد </a:t>
            </a:r>
            <a:r>
              <a:rPr lang="en-GB" sz="3200" b="1">
                <a:solidFill>
                  <a:srgbClr val="0033CC"/>
                </a:solidFill>
                <a:latin typeface="Traditional Arabic" pitchFamily="18" charset="-78"/>
                <a:cs typeface="Traditional Arabic" pitchFamily="18" charset="-78"/>
              </a:rPr>
              <a:t>One-to-One Relationship</a:t>
            </a:r>
            <a:endParaRPr lang="ar-SA" sz="3200" b="1">
              <a:solidFill>
                <a:srgbClr val="0033CC"/>
              </a:solidFill>
              <a:latin typeface="Traditional Arabic" pitchFamily="18" charset="-78"/>
              <a:cs typeface="Traditional Arabic" pitchFamily="18" charset="-78"/>
            </a:endParaRPr>
          </a:p>
        </p:txBody>
      </p:sp>
      <p:sp>
        <p:nvSpPr>
          <p:cNvPr id="1024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تعني أن سجل في كيان قد يرتبط بسجل واحد لا أكثر في كيان آخر.</a:t>
            </a:r>
          </a:p>
          <a:p>
            <a:pPr algn="just" rtl="1">
              <a:lnSpc>
                <a:spcPct val="150000"/>
              </a:lnSpc>
            </a:pPr>
            <a:r>
              <a:rPr lang="ar-SA" sz="2800">
                <a:latin typeface="Traditional Arabic" pitchFamily="18" charset="-78"/>
                <a:cs typeface="Traditional Arabic" pitchFamily="18" charset="-78"/>
              </a:rPr>
              <a:t>من الشكل نلاحظ، علاقة يدير والتي تربط بين كيان القسم وكيان عضو هيئة التدريس، تبين وجود ارتباطين بين سجلين للعلاقة.</a:t>
            </a: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endParaRPr lang="ar-SA" sz="2800">
              <a:latin typeface="Traditional Arabic" pitchFamily="18" charset="-78"/>
              <a:cs typeface="Traditional Arabic" pitchFamily="18" charset="-78"/>
            </a:endParaRPr>
          </a:p>
          <a:p>
            <a:pPr algn="just" rtl="1">
              <a:lnSpc>
                <a:spcPct val="150000"/>
              </a:lnSpc>
            </a:pPr>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للعلاقة واحد إلى واحد 1:1</a:t>
            </a:r>
          </a:p>
          <a:p>
            <a:pPr algn="just" rtl="1">
              <a:lnSpc>
                <a:spcPct val="150000"/>
              </a:lnSpc>
            </a:pPr>
            <a:r>
              <a:rPr lang="ar-SA" sz="2400">
                <a:latin typeface="Traditional Arabic" pitchFamily="18" charset="-78"/>
                <a:cs typeface="Traditional Arabic" pitchFamily="18" charset="-78"/>
              </a:rPr>
              <a:t>يتم تحديد التعددية للعلاقة في الشكل بالفحص المفصل للعلاقات بين البيانات على حسب قيود أو متطلبات المؤسسة، يمكن ذلك من خلال الاطلاع على النماذج والتقارير والكشوفات أو التحدث مع موظفي المؤسسة. </a:t>
            </a:r>
          </a:p>
        </p:txBody>
      </p:sp>
      <p:grpSp>
        <p:nvGrpSpPr>
          <p:cNvPr id="10243" name="Group 3"/>
          <p:cNvGrpSpPr>
            <a:grpSpLocks/>
          </p:cNvGrpSpPr>
          <p:nvPr/>
        </p:nvGrpSpPr>
        <p:grpSpPr bwMode="auto">
          <a:xfrm>
            <a:off x="2252663" y="3068638"/>
            <a:ext cx="5003800" cy="1225550"/>
            <a:chOff x="466884" y="0"/>
            <a:chExt cx="4172859" cy="1225172"/>
          </a:xfrm>
        </p:grpSpPr>
        <p:sp>
          <p:nvSpPr>
            <p:cNvPr id="10244" name="Rectangle 4"/>
            <p:cNvSpPr>
              <a:spLocks noChangeArrowheads="1"/>
            </p:cNvSpPr>
            <p:nvPr/>
          </p:nvSpPr>
          <p:spPr bwMode="auto">
            <a:xfrm>
              <a:off x="466928" y="389107"/>
              <a:ext cx="1424940" cy="797560"/>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a:t>
              </a:r>
              <a:endParaRPr lang="en-US" sz="1100">
                <a:latin typeface="Calibri" pitchFamily="34" charset="0"/>
              </a:endParaRPr>
            </a:p>
            <a:p>
              <a:pPr algn="ctr">
                <a:lnSpc>
                  <a:spcPct val="107000"/>
                </a:lnSpc>
              </a:pPr>
              <a:r>
                <a:rPr lang="ar-SA" sz="1400" b="1">
                  <a:latin typeface="Calibri" pitchFamily="34" charset="0"/>
                </a:rPr>
                <a:t>20</a:t>
              </a:r>
              <a:endParaRPr lang="en-US" sz="1100">
                <a:latin typeface="Calibri" pitchFamily="34" charset="0"/>
              </a:endParaRPr>
            </a:p>
            <a:p>
              <a:pPr algn="ctr">
                <a:lnSpc>
                  <a:spcPct val="107000"/>
                </a:lnSpc>
              </a:pPr>
              <a:r>
                <a:rPr lang="ar-SA" sz="1400" b="1">
                  <a:latin typeface="Calibri" pitchFamily="34" charset="0"/>
                </a:rPr>
                <a:t>30</a:t>
              </a:r>
              <a:endParaRPr lang="en-US" sz="1100">
                <a:latin typeface="Calibri" pitchFamily="34" charset="0"/>
              </a:endParaRPr>
            </a:p>
          </p:txBody>
        </p:sp>
        <p:sp>
          <p:nvSpPr>
            <p:cNvPr id="10245" name="Rectangle 5"/>
            <p:cNvSpPr>
              <a:spLocks noChangeArrowheads="1"/>
            </p:cNvSpPr>
            <p:nvPr/>
          </p:nvSpPr>
          <p:spPr bwMode="auto">
            <a:xfrm>
              <a:off x="3190673" y="379379"/>
              <a:ext cx="1449070" cy="807085"/>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100</a:t>
              </a:r>
              <a:endParaRPr lang="en-US" sz="1100">
                <a:latin typeface="Calibri" pitchFamily="34" charset="0"/>
              </a:endParaRPr>
            </a:p>
            <a:p>
              <a:pPr algn="ctr">
                <a:lnSpc>
                  <a:spcPct val="107000"/>
                </a:lnSpc>
              </a:pPr>
              <a:r>
                <a:rPr lang="ar-SA" sz="1400" b="1">
                  <a:latin typeface="Calibri" pitchFamily="34" charset="0"/>
                </a:rPr>
                <a:t> </a:t>
              </a:r>
              <a:endParaRPr lang="en-US" sz="1100">
                <a:latin typeface="Calibri" pitchFamily="34" charset="0"/>
              </a:endParaRPr>
            </a:p>
            <a:p>
              <a:pPr algn="ctr">
                <a:lnSpc>
                  <a:spcPct val="107000"/>
                </a:lnSpc>
              </a:pPr>
              <a:r>
                <a:rPr lang="ar-SA" sz="1400" b="1">
                  <a:latin typeface="Calibri" pitchFamily="34" charset="0"/>
                </a:rPr>
                <a:t>102</a:t>
              </a:r>
              <a:endParaRPr lang="en-US" sz="1100">
                <a:latin typeface="Calibri" pitchFamily="34" charset="0"/>
              </a:endParaRPr>
            </a:p>
          </p:txBody>
        </p:sp>
        <p:sp>
          <p:nvSpPr>
            <p:cNvPr id="10246" name="Text Box 137"/>
            <p:cNvSpPr txBox="1">
              <a:spLocks noChangeArrowheads="1"/>
            </p:cNvSpPr>
            <p:nvPr/>
          </p:nvSpPr>
          <p:spPr bwMode="auto">
            <a:xfrm>
              <a:off x="466884" y="0"/>
              <a:ext cx="4172426"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07000"/>
                </a:lnSpc>
                <a:spcAft>
                  <a:spcPts val="800"/>
                </a:spcAft>
              </a:pPr>
              <a:r>
                <a:rPr lang="ar-SA" sz="1200" b="1"/>
                <a:t>كيان القسم (</a:t>
              </a:r>
              <a:r>
                <a:rPr lang="ar-SA" sz="1200" b="1" u="sng"/>
                <a:t>رقم القسم</a:t>
              </a:r>
              <a:r>
                <a:rPr lang="ar-SA" sz="1200" b="1"/>
                <a:t>)	      علاقة يدير	         كيان عضو هيئة التدريس (</a:t>
              </a:r>
              <a:r>
                <a:rPr lang="ar-SA" sz="1200" b="1" u="sng"/>
                <a:t>الرقم</a:t>
              </a:r>
              <a:r>
                <a:rPr lang="ar-SA" sz="1200" b="1"/>
                <a:t>)</a:t>
              </a:r>
              <a:endParaRPr lang="en-US" sz="1200"/>
            </a:p>
          </p:txBody>
        </p:sp>
        <p:cxnSp>
          <p:nvCxnSpPr>
            <p:cNvPr id="10247" name="AutoShape 139"/>
            <p:cNvCxnSpPr>
              <a:cxnSpLocks noChangeShapeType="1"/>
            </p:cNvCxnSpPr>
            <p:nvPr/>
          </p:nvCxnSpPr>
          <p:spPr bwMode="auto">
            <a:xfrm>
              <a:off x="1303507" y="554477"/>
              <a:ext cx="2439332"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0248" name="AutoShape 140"/>
            <p:cNvCxnSpPr>
              <a:cxnSpLocks noChangeShapeType="1"/>
            </p:cNvCxnSpPr>
            <p:nvPr/>
          </p:nvCxnSpPr>
          <p:spPr bwMode="auto">
            <a:xfrm>
              <a:off x="1303507" y="1040860"/>
              <a:ext cx="2439332"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10249" name="AutoShape 138"/>
            <p:cNvSpPr>
              <a:spLocks noChangeArrowheads="1"/>
            </p:cNvSpPr>
            <p:nvPr/>
          </p:nvSpPr>
          <p:spPr bwMode="auto">
            <a:xfrm>
              <a:off x="2227634" y="408562"/>
              <a:ext cx="638810" cy="816610"/>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10251" name="~PP1968.WAV">
            <a:hlinkClick r:id="" action="ppaction://media"/>
          </p:cNvPr>
          <p:cNvPicPr>
            <a:picLocks noRot="1" noChangeAspect="1" noChangeArrowheads="1"/>
          </p:cNvPicPr>
          <p:nvPr>
            <a:wavAudioFile r:embed="rId1" name="~PP141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02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025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AutoShape 309"/>
          <p:cNvCxnSpPr>
            <a:cxnSpLocks noChangeShapeType="1"/>
          </p:cNvCxnSpPr>
          <p:nvPr/>
        </p:nvCxnSpPr>
        <p:spPr bwMode="auto">
          <a:xfrm>
            <a:off x="2554288" y="5969000"/>
            <a:ext cx="892175"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12290"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واحد </a:t>
            </a:r>
            <a:r>
              <a:rPr lang="en-GB" sz="3200" b="1">
                <a:solidFill>
                  <a:srgbClr val="0033CC"/>
                </a:solidFill>
                <a:latin typeface="Traditional Arabic" pitchFamily="18" charset="-78"/>
                <a:cs typeface="Traditional Arabic" pitchFamily="18" charset="-78"/>
              </a:rPr>
              <a:t>One-to-One Relationship</a:t>
            </a:r>
            <a:endParaRPr lang="ar-SA" sz="3200" b="1">
              <a:solidFill>
                <a:srgbClr val="0033CC"/>
              </a:solidFill>
              <a:latin typeface="Traditional Arabic" pitchFamily="18" charset="-78"/>
              <a:cs typeface="Traditional Arabic" pitchFamily="18" charset="-78"/>
            </a:endParaRPr>
          </a:p>
        </p:txBody>
      </p:sp>
      <p:sp>
        <p:nvSpPr>
          <p:cNvPr id="12291"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800" b="1">
                <a:latin typeface="Traditional Arabic" pitchFamily="18" charset="-78"/>
                <a:cs typeface="Traditional Arabic" pitchFamily="18" charset="-78"/>
              </a:rPr>
              <a:t>في الشكل على اليمين، من جهة العضو، إن </a:t>
            </a:r>
            <a:r>
              <a:rPr lang="ar-SA" sz="2800">
                <a:latin typeface="Traditional Arabic" pitchFamily="18" charset="-78"/>
                <a:cs typeface="Traditional Arabic" pitchFamily="18" charset="-78"/>
              </a:rPr>
              <a:t>عضو هيئة التدريس </a:t>
            </a:r>
            <a:r>
              <a:rPr lang="ar-SA" sz="2800" b="1">
                <a:latin typeface="Traditional Arabic" pitchFamily="18" charset="-78"/>
                <a:cs typeface="Traditional Arabic" pitchFamily="18" charset="-78"/>
              </a:rPr>
              <a:t>قد لا يدير أي قسم أي (صفر 0)</a:t>
            </a:r>
            <a:r>
              <a:rPr lang="ar-SA" sz="2800">
                <a:latin typeface="Traditional Arabic" pitchFamily="18" charset="-78"/>
                <a:cs typeface="Traditional Arabic" pitchFamily="18" charset="-78"/>
              </a:rPr>
              <a:t> يتكون لدينا قيد مشاركة اختياري (خط مفرد) بين كيان عضو هيئة التدريس والعلاقة يدير، و</a:t>
            </a:r>
            <a:r>
              <a:rPr lang="ar-SA" sz="2800" b="1">
                <a:latin typeface="Traditional Arabic" pitchFamily="18" charset="-78"/>
                <a:cs typeface="Traditional Arabic" pitchFamily="18" charset="-78"/>
              </a:rPr>
              <a:t>يدير قسم واحد فقط (واحد 1)</a:t>
            </a:r>
            <a:r>
              <a:rPr lang="ar-SA" sz="2800">
                <a:latin typeface="Traditional Arabic" pitchFamily="18" charset="-78"/>
                <a:cs typeface="Traditional Arabic" pitchFamily="18" charset="-78"/>
              </a:rPr>
              <a:t> نتحصل منها على قيمة قيد الأصل 1 توضع بجانب كيان القسم.</a:t>
            </a:r>
            <a:endParaRPr lang="ar-SA" sz="2800" b="1">
              <a:latin typeface="Traditional Arabic" pitchFamily="18" charset="-78"/>
              <a:cs typeface="Traditional Arabic" pitchFamily="18" charset="-78"/>
            </a:endParaRPr>
          </a:p>
          <a:p>
            <a:pPr algn="just" rtl="1"/>
            <a:r>
              <a:rPr lang="ar-SA" sz="2800" b="1">
                <a:latin typeface="Traditional Arabic" pitchFamily="18" charset="-78"/>
                <a:cs typeface="Traditional Arabic" pitchFamily="18" charset="-78"/>
              </a:rPr>
              <a:t>في الشكل على اليمين، من جهة القسم، </a:t>
            </a:r>
            <a:r>
              <a:rPr lang="ar-SA" sz="2800">
                <a:latin typeface="Traditional Arabic" pitchFamily="18" charset="-78"/>
                <a:cs typeface="Traditional Arabic" pitchFamily="18" charset="-78"/>
              </a:rPr>
              <a:t>كل قسم </a:t>
            </a:r>
            <a:r>
              <a:rPr lang="ar-SA" sz="2800" b="1">
                <a:latin typeface="Traditional Arabic" pitchFamily="18" charset="-78"/>
                <a:cs typeface="Traditional Arabic" pitchFamily="18" charset="-78"/>
              </a:rPr>
              <a:t>يُدار بعضو هيئة تدريس واحد 1 </a:t>
            </a:r>
            <a:r>
              <a:rPr lang="ar-SA" sz="2800">
                <a:latin typeface="Traditional Arabic" pitchFamily="18" charset="-78"/>
                <a:cs typeface="Traditional Arabic" pitchFamily="18" charset="-78"/>
              </a:rPr>
              <a:t>يتكون لدينا قيد مشاركة إلزامي (خط مزدوج) بين كيان القسم والعلاقة يدير، </a:t>
            </a:r>
            <a:r>
              <a:rPr lang="ar-SA" sz="2800" b="1">
                <a:latin typeface="Traditional Arabic" pitchFamily="18" charset="-78"/>
                <a:cs typeface="Traditional Arabic" pitchFamily="18" charset="-78"/>
              </a:rPr>
              <a:t>وواحد 1 فقط ولا أكثر</a:t>
            </a:r>
            <a:r>
              <a:rPr lang="ar-SA" sz="2800">
                <a:latin typeface="Traditional Arabic" pitchFamily="18" charset="-78"/>
                <a:cs typeface="Traditional Arabic" pitchFamily="18" charset="-78"/>
              </a:rPr>
              <a:t> نتحصل منها على</a:t>
            </a:r>
            <a:r>
              <a:rPr lang="ar-SA" sz="2800" b="1">
                <a:latin typeface="Traditional Arabic" pitchFamily="18" charset="-78"/>
                <a:cs typeface="Traditional Arabic" pitchFamily="18" charset="-78"/>
              </a:rPr>
              <a:t> </a:t>
            </a:r>
            <a:r>
              <a:rPr lang="ar-SA" sz="2800">
                <a:latin typeface="Traditional Arabic" pitchFamily="18" charset="-78"/>
                <a:cs typeface="Traditional Arabic" pitchFamily="18" charset="-78"/>
              </a:rPr>
              <a:t>قيمة قيد الأصل 1 توضع بجانب كيان عضو هيئة التدريس.</a:t>
            </a:r>
          </a:p>
          <a:p>
            <a:pPr algn="just" rtl="1"/>
            <a:r>
              <a:rPr lang="ar-SA" sz="2800">
                <a:latin typeface="Traditional Arabic" pitchFamily="18" charset="-78"/>
                <a:cs typeface="Traditional Arabic" pitchFamily="18" charset="-78"/>
              </a:rPr>
              <a:t> وبالتالي يتم تمثيل العلاقة بين الكيانين كما في الشكل التالي على اليسار.</a:t>
            </a:r>
            <a:endParaRPr lang="en-US" sz="2800">
              <a:latin typeface="Traditional Arabic" pitchFamily="18" charset="-78"/>
              <a:cs typeface="Traditional Arabic" pitchFamily="18" charset="-78"/>
            </a:endParaRPr>
          </a:p>
        </p:txBody>
      </p:sp>
      <p:sp>
        <p:nvSpPr>
          <p:cNvPr id="12" name="AutoShape 155"/>
          <p:cNvSpPr>
            <a:spLocks noChangeArrowheads="1"/>
          </p:cNvSpPr>
          <p:nvPr/>
        </p:nvSpPr>
        <p:spPr bwMode="auto">
          <a:xfrm>
            <a:off x="2373313" y="4956175"/>
            <a:ext cx="1563687" cy="496888"/>
          </a:xfrm>
          <a:prstGeom prst="wedgeRoundRectCallout">
            <a:avLst>
              <a:gd name="adj1" fmla="val -19889"/>
              <a:gd name="adj2" fmla="val 112797"/>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عضو هيئة تدريس لا يدير قسم أو يدير قسم واحد فقط.</a:t>
            </a:r>
            <a:endParaRPr lang="en-US" sz="1100">
              <a:ea typeface="Calibri"/>
              <a:cs typeface="Arial"/>
            </a:endParaRPr>
          </a:p>
        </p:txBody>
      </p:sp>
      <p:sp>
        <p:nvSpPr>
          <p:cNvPr id="13" name="AutoShape 157"/>
          <p:cNvSpPr>
            <a:spLocks noChangeArrowheads="1"/>
          </p:cNvSpPr>
          <p:nvPr/>
        </p:nvSpPr>
        <p:spPr bwMode="auto">
          <a:xfrm>
            <a:off x="415925" y="4965700"/>
            <a:ext cx="1803400" cy="506413"/>
          </a:xfrm>
          <a:prstGeom prst="wedgeRoundRectCallout">
            <a:avLst>
              <a:gd name="adj1" fmla="val 27463"/>
              <a:gd name="adj2" fmla="val 105171"/>
              <a:gd name="adj3" fmla="val 16667"/>
            </a:avLst>
          </a:prstGeom>
          <a:solidFill>
            <a:schemeClr val="bg1"/>
          </a:solidFill>
          <a:ln w="25400" algn="ctr">
            <a:solidFill>
              <a:srgbClr val="F79646"/>
            </a:solidFill>
            <a:miter lim="800000"/>
            <a:headEnd/>
            <a:tailEnd/>
          </a:ln>
        </p:spPr>
        <p:txBody>
          <a:bodyPr/>
          <a:lstStyle/>
          <a:p>
            <a:pPr algn="just" rtl="1" fontAlgn="auto">
              <a:lnSpc>
                <a:spcPct val="107000"/>
              </a:lnSpc>
              <a:spcBef>
                <a:spcPts val="0"/>
              </a:spcBef>
              <a:spcAft>
                <a:spcPts val="800"/>
              </a:spcAft>
              <a:defRPr/>
            </a:pPr>
            <a:r>
              <a:rPr lang="ar-SA" sz="1100">
                <a:solidFill>
                  <a:schemeClr val="dk1"/>
                </a:solidFill>
                <a:latin typeface="+mn-lt"/>
                <a:ea typeface="Calibri"/>
                <a:cs typeface="Arial"/>
              </a:rPr>
              <a:t>القسم يُدار على الاقل بعضو هيئة تدريس واحد وواحد فقط لا أكثر</a:t>
            </a:r>
            <a:endParaRPr lang="en-US" sz="1100">
              <a:solidFill>
                <a:schemeClr val="dk1"/>
              </a:solidFill>
              <a:latin typeface="+mn-lt"/>
              <a:ea typeface="Calibri"/>
              <a:cs typeface="Arial"/>
            </a:endParaRPr>
          </a:p>
        </p:txBody>
      </p:sp>
      <p:cxnSp>
        <p:nvCxnSpPr>
          <p:cNvPr id="14" name="AutoShape 309"/>
          <p:cNvCxnSpPr>
            <a:cxnSpLocks noChangeShapeType="1"/>
          </p:cNvCxnSpPr>
          <p:nvPr/>
        </p:nvCxnSpPr>
        <p:spPr bwMode="auto">
          <a:xfrm>
            <a:off x="1508125" y="5976938"/>
            <a:ext cx="1046163"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15" name="Rectangle 14"/>
          <p:cNvSpPr>
            <a:spLocks noChangeArrowheads="1"/>
          </p:cNvSpPr>
          <p:nvPr/>
        </p:nvSpPr>
        <p:spPr bwMode="auto">
          <a:xfrm>
            <a:off x="273050" y="5753100"/>
            <a:ext cx="1423988" cy="39687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عضو هيئة التدريس</a:t>
            </a:r>
            <a:endParaRPr lang="en-US" sz="1100">
              <a:latin typeface="Calibri" pitchFamily="34" charset="0"/>
            </a:endParaRPr>
          </a:p>
        </p:txBody>
      </p:sp>
      <p:sp>
        <p:nvSpPr>
          <p:cNvPr id="16" name="Text Box 320"/>
          <p:cNvSpPr txBox="1">
            <a:spLocks noChangeArrowheads="1"/>
          </p:cNvSpPr>
          <p:nvPr/>
        </p:nvSpPr>
        <p:spPr bwMode="auto">
          <a:xfrm>
            <a:off x="2649538" y="5684838"/>
            <a:ext cx="3762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1</a:t>
            </a:r>
            <a:endParaRPr lang="en-US" sz="1100"/>
          </a:p>
        </p:txBody>
      </p:sp>
      <p:sp>
        <p:nvSpPr>
          <p:cNvPr id="17" name="AutoShape 319"/>
          <p:cNvSpPr>
            <a:spLocks noChangeArrowheads="1"/>
          </p:cNvSpPr>
          <p:nvPr/>
        </p:nvSpPr>
        <p:spPr bwMode="auto">
          <a:xfrm>
            <a:off x="1955800" y="5637213"/>
            <a:ext cx="793750" cy="671512"/>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000" b="1">
                <a:latin typeface="Calibri" pitchFamily="34" charset="0"/>
              </a:rPr>
              <a:t>يدير</a:t>
            </a:r>
            <a:endParaRPr lang="en-US" sz="1100">
              <a:latin typeface="Calibri" pitchFamily="34" charset="0"/>
            </a:endParaRPr>
          </a:p>
        </p:txBody>
      </p:sp>
      <p:cxnSp>
        <p:nvCxnSpPr>
          <p:cNvPr id="18" name="Straight Connector 17"/>
          <p:cNvCxnSpPr/>
          <p:nvPr/>
        </p:nvCxnSpPr>
        <p:spPr>
          <a:xfrm flipH="1">
            <a:off x="2703513" y="6026150"/>
            <a:ext cx="590550" cy="0"/>
          </a:xfrm>
          <a:prstGeom prst="line">
            <a:avLst/>
          </a:prstGeom>
          <a:ln w="19050"/>
        </p:spPr>
        <p:style>
          <a:lnRef idx="2">
            <a:schemeClr val="dk1"/>
          </a:lnRef>
          <a:fillRef idx="0">
            <a:schemeClr val="dk1"/>
          </a:fillRef>
          <a:effectRef idx="1">
            <a:schemeClr val="dk1"/>
          </a:effectRef>
          <a:fontRef idx="minor">
            <a:schemeClr val="tx1"/>
          </a:fontRef>
        </p:style>
      </p:cxnSp>
      <p:sp>
        <p:nvSpPr>
          <p:cNvPr id="19" name="Rectangle 18"/>
          <p:cNvSpPr>
            <a:spLocks noChangeArrowheads="1"/>
          </p:cNvSpPr>
          <p:nvPr/>
        </p:nvSpPr>
        <p:spPr bwMode="auto">
          <a:xfrm>
            <a:off x="2976563" y="5762625"/>
            <a:ext cx="1423987" cy="39687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القسم</a:t>
            </a:r>
            <a:endParaRPr lang="en-US" sz="1100">
              <a:latin typeface="Calibri" pitchFamily="34" charset="0"/>
            </a:endParaRPr>
          </a:p>
        </p:txBody>
      </p:sp>
      <p:grpSp>
        <p:nvGrpSpPr>
          <p:cNvPr id="12300" name="Group 19"/>
          <p:cNvGrpSpPr>
            <a:grpSpLocks/>
          </p:cNvGrpSpPr>
          <p:nvPr/>
        </p:nvGrpSpPr>
        <p:grpSpPr bwMode="auto">
          <a:xfrm>
            <a:off x="4665663" y="4940300"/>
            <a:ext cx="5003800" cy="1225550"/>
            <a:chOff x="466884" y="0"/>
            <a:chExt cx="4172859" cy="1225172"/>
          </a:xfrm>
        </p:grpSpPr>
        <p:sp>
          <p:nvSpPr>
            <p:cNvPr id="12302" name="Rectangle 20"/>
            <p:cNvSpPr>
              <a:spLocks noChangeArrowheads="1"/>
            </p:cNvSpPr>
            <p:nvPr/>
          </p:nvSpPr>
          <p:spPr bwMode="auto">
            <a:xfrm>
              <a:off x="466928" y="389107"/>
              <a:ext cx="1424940" cy="797560"/>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a:t>
              </a:r>
              <a:endParaRPr lang="en-US" sz="1100">
                <a:latin typeface="Calibri" pitchFamily="34" charset="0"/>
              </a:endParaRPr>
            </a:p>
            <a:p>
              <a:pPr algn="ctr">
                <a:lnSpc>
                  <a:spcPct val="107000"/>
                </a:lnSpc>
              </a:pPr>
              <a:r>
                <a:rPr lang="ar-SA" sz="1400" b="1">
                  <a:latin typeface="Calibri" pitchFamily="34" charset="0"/>
                </a:rPr>
                <a:t>20</a:t>
              </a:r>
              <a:endParaRPr lang="en-US" sz="1100">
                <a:latin typeface="Calibri" pitchFamily="34" charset="0"/>
              </a:endParaRPr>
            </a:p>
            <a:p>
              <a:pPr algn="ctr">
                <a:lnSpc>
                  <a:spcPct val="107000"/>
                </a:lnSpc>
              </a:pPr>
              <a:r>
                <a:rPr lang="ar-SA" sz="1400" b="1">
                  <a:latin typeface="Calibri" pitchFamily="34" charset="0"/>
                </a:rPr>
                <a:t>30</a:t>
              </a:r>
              <a:endParaRPr lang="en-US" sz="1100">
                <a:latin typeface="Calibri" pitchFamily="34" charset="0"/>
              </a:endParaRPr>
            </a:p>
          </p:txBody>
        </p:sp>
        <p:sp>
          <p:nvSpPr>
            <p:cNvPr id="12303" name="Rectangle 21"/>
            <p:cNvSpPr>
              <a:spLocks noChangeArrowheads="1"/>
            </p:cNvSpPr>
            <p:nvPr/>
          </p:nvSpPr>
          <p:spPr bwMode="auto">
            <a:xfrm>
              <a:off x="3190673" y="379379"/>
              <a:ext cx="1449070" cy="807085"/>
            </a:xfrm>
            <a:prstGeom prst="rect">
              <a:avLst/>
            </a:prstGeom>
            <a:solidFill>
              <a:srgbClr val="FFFFFF"/>
            </a:solidFill>
            <a:ln w="19050">
              <a:solidFill>
                <a:schemeClr val="accent1"/>
              </a:solidFill>
              <a:miter lim="800000"/>
              <a:headEnd/>
              <a:tailEnd/>
            </a:ln>
          </p:spPr>
          <p:txBody>
            <a:bodyPr/>
            <a:lstStyle/>
            <a:p>
              <a:pPr algn="ctr" rtl="1">
                <a:lnSpc>
                  <a:spcPct val="107000"/>
                </a:lnSpc>
              </a:pPr>
              <a:r>
                <a:rPr lang="ar-SA" sz="1400" b="1">
                  <a:latin typeface="Calibri" pitchFamily="34" charset="0"/>
                </a:rPr>
                <a:t>100</a:t>
              </a:r>
              <a:endParaRPr lang="en-US" sz="1100">
                <a:latin typeface="Calibri" pitchFamily="34" charset="0"/>
              </a:endParaRPr>
            </a:p>
            <a:p>
              <a:pPr algn="ctr">
                <a:lnSpc>
                  <a:spcPct val="107000"/>
                </a:lnSpc>
              </a:pPr>
              <a:r>
                <a:rPr lang="ar-SA" sz="1400" b="1">
                  <a:latin typeface="Calibri" pitchFamily="34" charset="0"/>
                </a:rPr>
                <a:t> </a:t>
              </a:r>
              <a:endParaRPr lang="en-US" sz="1100">
                <a:latin typeface="Calibri" pitchFamily="34" charset="0"/>
              </a:endParaRPr>
            </a:p>
            <a:p>
              <a:pPr algn="ctr">
                <a:lnSpc>
                  <a:spcPct val="107000"/>
                </a:lnSpc>
              </a:pPr>
              <a:r>
                <a:rPr lang="ar-SA" sz="1400" b="1">
                  <a:latin typeface="Calibri" pitchFamily="34" charset="0"/>
                </a:rPr>
                <a:t>102</a:t>
              </a:r>
              <a:endParaRPr lang="en-US" sz="1100">
                <a:latin typeface="Calibri" pitchFamily="34" charset="0"/>
              </a:endParaRPr>
            </a:p>
          </p:txBody>
        </p:sp>
        <p:sp>
          <p:nvSpPr>
            <p:cNvPr id="12304" name="Text Box 137"/>
            <p:cNvSpPr txBox="1">
              <a:spLocks noChangeArrowheads="1"/>
            </p:cNvSpPr>
            <p:nvPr/>
          </p:nvSpPr>
          <p:spPr bwMode="auto">
            <a:xfrm>
              <a:off x="466884" y="0"/>
              <a:ext cx="4172426"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07000"/>
                </a:lnSpc>
                <a:spcAft>
                  <a:spcPts val="800"/>
                </a:spcAft>
              </a:pPr>
              <a:r>
                <a:rPr lang="ar-SA" sz="1200" b="1"/>
                <a:t>كيان القسم (</a:t>
              </a:r>
              <a:r>
                <a:rPr lang="ar-SA" sz="1200" b="1" u="sng"/>
                <a:t>رقم القسم</a:t>
              </a:r>
              <a:r>
                <a:rPr lang="ar-SA" sz="1200" b="1"/>
                <a:t>)	      علاقة يدير	         كيان عضو هيئة التدريس (</a:t>
              </a:r>
              <a:r>
                <a:rPr lang="ar-SA" sz="1200" b="1" u="sng"/>
                <a:t>الرقم</a:t>
              </a:r>
              <a:r>
                <a:rPr lang="ar-SA" sz="1200" b="1"/>
                <a:t>)</a:t>
              </a:r>
              <a:endParaRPr lang="en-US" sz="1200"/>
            </a:p>
          </p:txBody>
        </p:sp>
        <p:cxnSp>
          <p:nvCxnSpPr>
            <p:cNvPr id="12305" name="AutoShape 139"/>
            <p:cNvCxnSpPr>
              <a:cxnSpLocks noChangeShapeType="1"/>
            </p:cNvCxnSpPr>
            <p:nvPr/>
          </p:nvCxnSpPr>
          <p:spPr bwMode="auto">
            <a:xfrm>
              <a:off x="1303507" y="554477"/>
              <a:ext cx="2439332"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2306" name="AutoShape 140"/>
            <p:cNvCxnSpPr>
              <a:cxnSpLocks noChangeShapeType="1"/>
            </p:cNvCxnSpPr>
            <p:nvPr/>
          </p:nvCxnSpPr>
          <p:spPr bwMode="auto">
            <a:xfrm>
              <a:off x="1303507" y="1040860"/>
              <a:ext cx="2439332"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12307" name="AutoShape 138"/>
            <p:cNvSpPr>
              <a:spLocks noChangeArrowheads="1"/>
            </p:cNvSpPr>
            <p:nvPr/>
          </p:nvSpPr>
          <p:spPr bwMode="auto">
            <a:xfrm>
              <a:off x="2227634" y="408562"/>
              <a:ext cx="638810" cy="816610"/>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sp>
        <p:nvSpPr>
          <p:cNvPr id="30" name="Text Box 320"/>
          <p:cNvSpPr txBox="1">
            <a:spLocks noChangeArrowheads="1"/>
          </p:cNvSpPr>
          <p:nvPr/>
        </p:nvSpPr>
        <p:spPr bwMode="auto">
          <a:xfrm>
            <a:off x="1568450" y="5681663"/>
            <a:ext cx="3762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1</a:t>
            </a:r>
            <a:endParaRPr lang="en-US" sz="1100"/>
          </a:p>
        </p:txBody>
      </p:sp>
      <p:pic>
        <p:nvPicPr>
          <p:cNvPr id="12313" name="~PP61000.WAV">
            <a:hlinkClick r:id="" action="ppaction://media"/>
          </p:cNvPr>
          <p:cNvPicPr>
            <a:picLocks noRot="1" noChangeAspect="1" noChangeArrowheads="1"/>
          </p:cNvPicPr>
          <p:nvPr>
            <a:wavAudioFile r:embed="rId1" name="~PP62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23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23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واحد </a:t>
            </a:r>
            <a:r>
              <a:rPr lang="en-GB" sz="3200" b="1">
                <a:solidFill>
                  <a:srgbClr val="0033CC"/>
                </a:solidFill>
                <a:latin typeface="Traditional Arabic" pitchFamily="18" charset="-78"/>
                <a:cs typeface="Traditional Arabic" pitchFamily="18" charset="-78"/>
              </a:rPr>
              <a:t>One-to-One Relationship</a:t>
            </a:r>
            <a:endParaRPr lang="ar-SA" sz="3200" b="1">
              <a:solidFill>
                <a:srgbClr val="0033CC"/>
              </a:solidFill>
              <a:latin typeface="Traditional Arabic" pitchFamily="18" charset="-78"/>
              <a:cs typeface="Traditional Arabic" pitchFamily="18" charset="-78"/>
            </a:endParaRPr>
          </a:p>
        </p:txBody>
      </p:sp>
      <p:sp>
        <p:nvSpPr>
          <p:cNvPr id="1433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lnSpc>
                <a:spcPct val="150000"/>
              </a:lnSpc>
            </a:pPr>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نلاحظ أن أحد أعضاء هيئة التدريس يدير قسم 1 فقط أو لا يدير قسم. ونلاحظ أن القسم له دائما مدير 1 فقط.</a:t>
            </a:r>
          </a:p>
          <a:p>
            <a:pPr algn="just" rtl="1">
              <a:lnSpc>
                <a:spcPct val="150000"/>
              </a:lnSpc>
            </a:pPr>
            <a:r>
              <a:rPr lang="ar-SA" sz="2800">
                <a:latin typeface="Traditional Arabic" pitchFamily="18" charset="-78"/>
                <a:cs typeface="Traditional Arabic" pitchFamily="18" charset="-78"/>
              </a:rPr>
              <a:t>نتحصل منهم على </a:t>
            </a:r>
            <a:r>
              <a:rPr lang="ar-SA" sz="2800" b="1">
                <a:latin typeface="Traditional Arabic" pitchFamily="18" charset="-78"/>
                <a:cs typeface="Traditional Arabic" pitchFamily="18" charset="-78"/>
              </a:rPr>
              <a:t>نوع العلاقة واحد إلى واحد (1:1). </a:t>
            </a:r>
            <a:endParaRPr lang="en-US" sz="2800" b="1">
              <a:latin typeface="Traditional Arabic" pitchFamily="18" charset="-78"/>
              <a:cs typeface="Traditional Arabic" pitchFamily="18" charset="-78"/>
            </a:endParaRPr>
          </a:p>
        </p:txBody>
      </p:sp>
      <p:cxnSp>
        <p:nvCxnSpPr>
          <p:cNvPr id="27" name="AutoShape 309"/>
          <p:cNvCxnSpPr>
            <a:cxnSpLocks noChangeShapeType="1"/>
          </p:cNvCxnSpPr>
          <p:nvPr/>
        </p:nvCxnSpPr>
        <p:spPr bwMode="auto">
          <a:xfrm>
            <a:off x="4691063" y="2425700"/>
            <a:ext cx="892175"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12" name="AutoShape 155"/>
          <p:cNvSpPr>
            <a:spLocks noChangeArrowheads="1"/>
          </p:cNvSpPr>
          <p:nvPr/>
        </p:nvSpPr>
        <p:spPr bwMode="auto">
          <a:xfrm>
            <a:off x="4510088" y="1412875"/>
            <a:ext cx="1563687" cy="496888"/>
          </a:xfrm>
          <a:prstGeom prst="wedgeRoundRectCallout">
            <a:avLst>
              <a:gd name="adj1" fmla="val -19889"/>
              <a:gd name="adj2" fmla="val 112797"/>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عضو هيئة تدريس لا يدير قسم أو يدير قسم واحد فقط.</a:t>
            </a:r>
            <a:endParaRPr lang="en-US" sz="1100">
              <a:ea typeface="Calibri"/>
              <a:cs typeface="Arial"/>
            </a:endParaRPr>
          </a:p>
        </p:txBody>
      </p:sp>
      <p:sp>
        <p:nvSpPr>
          <p:cNvPr id="13" name="AutoShape 157"/>
          <p:cNvSpPr>
            <a:spLocks noChangeArrowheads="1"/>
          </p:cNvSpPr>
          <p:nvPr/>
        </p:nvSpPr>
        <p:spPr bwMode="auto">
          <a:xfrm>
            <a:off x="2552700" y="1422400"/>
            <a:ext cx="1803400" cy="506413"/>
          </a:xfrm>
          <a:prstGeom prst="wedgeRoundRectCallout">
            <a:avLst>
              <a:gd name="adj1" fmla="val 27463"/>
              <a:gd name="adj2" fmla="val 105171"/>
              <a:gd name="adj3" fmla="val 16667"/>
            </a:avLst>
          </a:prstGeom>
          <a:solidFill>
            <a:schemeClr val="bg1"/>
          </a:solidFill>
          <a:ln w="25400" algn="ctr">
            <a:solidFill>
              <a:srgbClr val="F79646"/>
            </a:solidFill>
            <a:miter lim="800000"/>
            <a:headEnd/>
            <a:tailEnd/>
          </a:ln>
        </p:spPr>
        <p:txBody>
          <a:bodyPr/>
          <a:lstStyle/>
          <a:p>
            <a:pPr algn="just" rtl="1" fontAlgn="auto">
              <a:lnSpc>
                <a:spcPct val="107000"/>
              </a:lnSpc>
              <a:spcBef>
                <a:spcPts val="0"/>
              </a:spcBef>
              <a:spcAft>
                <a:spcPts val="800"/>
              </a:spcAft>
              <a:defRPr/>
            </a:pPr>
            <a:r>
              <a:rPr lang="ar-SA" sz="1100">
                <a:solidFill>
                  <a:schemeClr val="dk1"/>
                </a:solidFill>
                <a:latin typeface="+mn-lt"/>
                <a:ea typeface="Calibri"/>
                <a:cs typeface="Arial"/>
              </a:rPr>
              <a:t>القسم يُدار على الاقل بعضو هيئة تدريس واحد وواحد فقط لا أكثر</a:t>
            </a:r>
            <a:endParaRPr lang="en-US" sz="1100">
              <a:solidFill>
                <a:schemeClr val="dk1"/>
              </a:solidFill>
              <a:latin typeface="+mn-lt"/>
              <a:ea typeface="Calibri"/>
              <a:cs typeface="Arial"/>
            </a:endParaRPr>
          </a:p>
        </p:txBody>
      </p:sp>
      <p:cxnSp>
        <p:nvCxnSpPr>
          <p:cNvPr id="14" name="AutoShape 309"/>
          <p:cNvCxnSpPr>
            <a:cxnSpLocks noChangeShapeType="1"/>
          </p:cNvCxnSpPr>
          <p:nvPr/>
        </p:nvCxnSpPr>
        <p:spPr bwMode="auto">
          <a:xfrm>
            <a:off x="3644900" y="2433638"/>
            <a:ext cx="1046163"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15" name="Rectangle 14"/>
          <p:cNvSpPr>
            <a:spLocks noChangeArrowheads="1"/>
          </p:cNvSpPr>
          <p:nvPr/>
        </p:nvSpPr>
        <p:spPr bwMode="auto">
          <a:xfrm>
            <a:off x="2409825" y="2209800"/>
            <a:ext cx="1423988" cy="39687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عضو هيئة التدريس</a:t>
            </a:r>
            <a:endParaRPr lang="en-US" sz="1100">
              <a:latin typeface="Calibri" pitchFamily="34" charset="0"/>
            </a:endParaRPr>
          </a:p>
        </p:txBody>
      </p:sp>
      <p:sp>
        <p:nvSpPr>
          <p:cNvPr id="16" name="Text Box 320"/>
          <p:cNvSpPr txBox="1">
            <a:spLocks noChangeArrowheads="1"/>
          </p:cNvSpPr>
          <p:nvPr/>
        </p:nvSpPr>
        <p:spPr bwMode="auto">
          <a:xfrm>
            <a:off x="4786313" y="2141538"/>
            <a:ext cx="3762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1</a:t>
            </a:r>
            <a:endParaRPr lang="en-US" sz="1100"/>
          </a:p>
        </p:txBody>
      </p:sp>
      <p:sp>
        <p:nvSpPr>
          <p:cNvPr id="17" name="AutoShape 319"/>
          <p:cNvSpPr>
            <a:spLocks noChangeArrowheads="1"/>
          </p:cNvSpPr>
          <p:nvPr/>
        </p:nvSpPr>
        <p:spPr bwMode="auto">
          <a:xfrm>
            <a:off x="4092575" y="2093913"/>
            <a:ext cx="793750" cy="671512"/>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000" b="1">
                <a:latin typeface="Calibri" pitchFamily="34" charset="0"/>
              </a:rPr>
              <a:t>يدير</a:t>
            </a:r>
            <a:endParaRPr lang="en-US" sz="1100">
              <a:latin typeface="Calibri" pitchFamily="34" charset="0"/>
            </a:endParaRPr>
          </a:p>
        </p:txBody>
      </p:sp>
      <p:cxnSp>
        <p:nvCxnSpPr>
          <p:cNvPr id="18" name="Straight Connector 17"/>
          <p:cNvCxnSpPr/>
          <p:nvPr/>
        </p:nvCxnSpPr>
        <p:spPr>
          <a:xfrm flipH="1">
            <a:off x="4840288" y="2482850"/>
            <a:ext cx="590550" cy="0"/>
          </a:xfrm>
          <a:prstGeom prst="line">
            <a:avLst/>
          </a:prstGeom>
          <a:ln w="19050"/>
        </p:spPr>
        <p:style>
          <a:lnRef idx="2">
            <a:schemeClr val="dk1"/>
          </a:lnRef>
          <a:fillRef idx="0">
            <a:schemeClr val="dk1"/>
          </a:fillRef>
          <a:effectRef idx="1">
            <a:schemeClr val="dk1"/>
          </a:effectRef>
          <a:fontRef idx="minor">
            <a:schemeClr val="tx1"/>
          </a:fontRef>
        </p:style>
      </p:cxnSp>
      <p:sp>
        <p:nvSpPr>
          <p:cNvPr id="19" name="Rectangle 18"/>
          <p:cNvSpPr>
            <a:spLocks noChangeArrowheads="1"/>
          </p:cNvSpPr>
          <p:nvPr/>
        </p:nvSpPr>
        <p:spPr bwMode="auto">
          <a:xfrm>
            <a:off x="5113338" y="2219325"/>
            <a:ext cx="1423987" cy="39687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القسم</a:t>
            </a:r>
            <a:endParaRPr lang="en-US" sz="1100">
              <a:latin typeface="Calibri" pitchFamily="34" charset="0"/>
            </a:endParaRPr>
          </a:p>
        </p:txBody>
      </p:sp>
      <p:sp>
        <p:nvSpPr>
          <p:cNvPr id="30" name="Text Box 320"/>
          <p:cNvSpPr txBox="1">
            <a:spLocks noChangeArrowheads="1"/>
          </p:cNvSpPr>
          <p:nvPr/>
        </p:nvSpPr>
        <p:spPr bwMode="auto">
          <a:xfrm>
            <a:off x="3705225" y="2138363"/>
            <a:ext cx="376238"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US" sz="1100" b="1"/>
              <a:t>1</a:t>
            </a:r>
            <a:endParaRPr lang="en-US" sz="1100"/>
          </a:p>
        </p:txBody>
      </p:sp>
      <p:pic>
        <p:nvPicPr>
          <p:cNvPr id="14363" name="~PP61031.WAV">
            <a:hlinkClick r:id="" action="ppaction://media"/>
          </p:cNvPr>
          <p:cNvPicPr>
            <a:picLocks noRot="1" noChangeAspect="1" noChangeArrowheads="1"/>
          </p:cNvPicPr>
          <p:nvPr>
            <a:wavAudioFile r:embed="rId1" name="~PP65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436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436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العديد </a:t>
            </a:r>
            <a:r>
              <a:rPr lang="en-GB" sz="3200" b="1">
                <a:solidFill>
                  <a:srgbClr val="0033CC"/>
                </a:solidFill>
                <a:latin typeface="Traditional Arabic" pitchFamily="18" charset="-78"/>
                <a:cs typeface="Traditional Arabic" pitchFamily="18" charset="-78"/>
              </a:rPr>
              <a:t>One-to-Many Relationship</a:t>
            </a:r>
            <a:endParaRPr lang="ar-SA" sz="3200" b="1">
              <a:solidFill>
                <a:srgbClr val="0033CC"/>
              </a:solidFill>
              <a:latin typeface="Traditional Arabic" pitchFamily="18" charset="-78"/>
              <a:cs typeface="Traditional Arabic" pitchFamily="18" charset="-78"/>
            </a:endParaRPr>
          </a:p>
        </p:txBody>
      </p:sp>
      <p:sp>
        <p:nvSpPr>
          <p:cNvPr id="1638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800">
                <a:latin typeface="Traditional Arabic" pitchFamily="18" charset="-78"/>
                <a:cs typeface="Traditional Arabic" pitchFamily="18" charset="-78"/>
              </a:rPr>
              <a:t>يكون سجل من كيان قد يرتبط بسجل واحد أو أكثر في كيان آخر.</a:t>
            </a:r>
          </a:p>
          <a:p>
            <a:pPr algn="just" rtl="1">
              <a:lnSpc>
                <a:spcPct val="150000"/>
              </a:lnSpc>
            </a:pPr>
            <a:r>
              <a:rPr lang="ar-SA" sz="2800">
                <a:latin typeface="Traditional Arabic" pitchFamily="18" charset="-78"/>
                <a:cs typeface="Traditional Arabic" pitchFamily="18" charset="-78"/>
              </a:rPr>
              <a:t>مثال: علاقة يُشرف، والتي تربط بين كيان المهندس وكيان المبنى.</a:t>
            </a:r>
          </a:p>
          <a:p>
            <a:pPr algn="just" rtl="1">
              <a:lnSpc>
                <a:spcPct val="150000"/>
              </a:lnSpc>
            </a:pPr>
            <a:r>
              <a:rPr lang="ar-SA" sz="2800" b="1">
                <a:latin typeface="Traditional Arabic" pitchFamily="18" charset="-78"/>
                <a:cs typeface="Traditional Arabic" pitchFamily="18" charset="-78"/>
              </a:rPr>
              <a:t>تحديد التعددية </a:t>
            </a:r>
            <a:r>
              <a:rPr lang="en-GB" sz="2800" b="1">
                <a:latin typeface="Traditional Arabic" pitchFamily="18" charset="-78"/>
                <a:cs typeface="Traditional Arabic" pitchFamily="18" charset="-78"/>
              </a:rPr>
              <a:t>Multiplicity</a:t>
            </a:r>
            <a:r>
              <a:rPr lang="ar-SA" sz="2800" b="1">
                <a:latin typeface="Traditional Arabic" pitchFamily="18" charset="-78"/>
                <a:cs typeface="Traditional Arabic" pitchFamily="18" charset="-78"/>
              </a:rPr>
              <a:t> للعلاقة واحد إلى العديد</a:t>
            </a:r>
            <a:endParaRPr lang="ar-SA" sz="2800">
              <a:latin typeface="Traditional Arabic" pitchFamily="18" charset="-78"/>
              <a:cs typeface="Traditional Arabic" pitchFamily="18" charset="-78"/>
            </a:endParaRPr>
          </a:p>
        </p:txBody>
      </p:sp>
      <p:grpSp>
        <p:nvGrpSpPr>
          <p:cNvPr id="16387" name="Group 3"/>
          <p:cNvGrpSpPr>
            <a:grpSpLocks/>
          </p:cNvGrpSpPr>
          <p:nvPr/>
        </p:nvGrpSpPr>
        <p:grpSpPr bwMode="auto">
          <a:xfrm>
            <a:off x="2505075" y="3351213"/>
            <a:ext cx="5214938" cy="1446212"/>
            <a:chOff x="0" y="0"/>
            <a:chExt cx="3949430" cy="1445544"/>
          </a:xfrm>
        </p:grpSpPr>
        <p:sp>
          <p:nvSpPr>
            <p:cNvPr id="16388" name="Rectangle 4"/>
            <p:cNvSpPr>
              <a:spLocks noChangeArrowheads="1"/>
            </p:cNvSpPr>
            <p:nvPr/>
          </p:nvSpPr>
          <p:spPr bwMode="auto">
            <a:xfrm>
              <a:off x="0" y="379379"/>
              <a:ext cx="1396365" cy="101092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en-GB" sz="1400" b="1">
                  <a:latin typeface="Calibri" pitchFamily="34" charset="0"/>
                </a:rPr>
                <a:t>E7</a:t>
              </a:r>
              <a:endParaRPr lang="en-US" sz="1100">
                <a:latin typeface="Calibri" pitchFamily="34" charset="0"/>
              </a:endParaRPr>
            </a:p>
            <a:p>
              <a:pPr algn="ctr">
                <a:lnSpc>
                  <a:spcPct val="107000"/>
                </a:lnSpc>
                <a:spcAft>
                  <a:spcPts val="800"/>
                </a:spcAft>
              </a:pPr>
              <a:r>
                <a:rPr lang="en-GB" sz="1400" b="1">
                  <a:latin typeface="Calibri" pitchFamily="34" charset="0"/>
                </a:rPr>
                <a:t>E8</a:t>
              </a:r>
              <a:endParaRPr lang="en-US" sz="1100">
                <a:latin typeface="Calibri" pitchFamily="34" charset="0"/>
              </a:endParaRPr>
            </a:p>
            <a:p>
              <a:pPr algn="ctr">
                <a:lnSpc>
                  <a:spcPct val="107000"/>
                </a:lnSpc>
                <a:spcAft>
                  <a:spcPts val="800"/>
                </a:spcAft>
              </a:pPr>
              <a:r>
                <a:rPr lang="en-GB" sz="1400" b="1">
                  <a:latin typeface="Calibri" pitchFamily="34" charset="0"/>
                </a:rPr>
                <a:t>E9</a:t>
              </a:r>
              <a:endParaRPr lang="en-US" sz="1100">
                <a:latin typeface="Calibri" pitchFamily="34" charset="0"/>
              </a:endParaRPr>
            </a:p>
          </p:txBody>
        </p:sp>
        <p:sp>
          <p:nvSpPr>
            <p:cNvPr id="16389" name="Rectangle 5"/>
            <p:cNvSpPr>
              <a:spLocks noChangeArrowheads="1"/>
            </p:cNvSpPr>
            <p:nvPr/>
          </p:nvSpPr>
          <p:spPr bwMode="auto">
            <a:xfrm>
              <a:off x="2558375" y="379379"/>
              <a:ext cx="1391055" cy="1066165"/>
            </a:xfrm>
            <a:prstGeom prst="rect">
              <a:avLst/>
            </a:prstGeom>
            <a:solidFill>
              <a:srgbClr val="FFFFFF"/>
            </a:solidFill>
            <a:ln w="19050">
              <a:solidFill>
                <a:schemeClr val="accent1"/>
              </a:solidFill>
              <a:miter lim="800000"/>
              <a:headEnd/>
              <a:tailEnd/>
            </a:ln>
          </p:spPr>
          <p:txBody>
            <a:bodyPr/>
            <a:lstStyle/>
            <a:p>
              <a:pPr algn="ctr">
                <a:lnSpc>
                  <a:spcPct val="107000"/>
                </a:lnSpc>
              </a:pPr>
              <a:r>
                <a:rPr lang="en-GB" sz="1400" b="1">
                  <a:latin typeface="Calibri" pitchFamily="34" charset="0"/>
                </a:rPr>
                <a:t>P2</a:t>
              </a:r>
              <a:endParaRPr lang="en-US" sz="1100">
                <a:latin typeface="Calibri" pitchFamily="34" charset="0"/>
              </a:endParaRPr>
            </a:p>
            <a:p>
              <a:pPr algn="ctr">
                <a:lnSpc>
                  <a:spcPct val="107000"/>
                </a:lnSpc>
              </a:pPr>
              <a:r>
                <a:rPr lang="en-GB" sz="1400" b="1">
                  <a:latin typeface="Calibri" pitchFamily="34" charset="0"/>
                </a:rPr>
                <a:t>P3</a:t>
              </a:r>
              <a:endParaRPr lang="en-US" sz="1100">
                <a:latin typeface="Calibri" pitchFamily="34" charset="0"/>
              </a:endParaRPr>
            </a:p>
            <a:p>
              <a:pPr algn="ctr">
                <a:lnSpc>
                  <a:spcPct val="107000"/>
                </a:lnSpc>
              </a:pPr>
              <a:r>
                <a:rPr lang="en-GB" sz="1400" b="1">
                  <a:latin typeface="Calibri" pitchFamily="34" charset="0"/>
                </a:rPr>
                <a:t>P4</a:t>
              </a:r>
              <a:endParaRPr lang="en-US" sz="1100">
                <a:latin typeface="Calibri" pitchFamily="34" charset="0"/>
              </a:endParaRPr>
            </a:p>
            <a:p>
              <a:pPr algn="ctr">
                <a:lnSpc>
                  <a:spcPct val="107000"/>
                </a:lnSpc>
              </a:pPr>
              <a:r>
                <a:rPr lang="en-GB" sz="1400" b="1">
                  <a:latin typeface="Calibri" pitchFamily="34" charset="0"/>
                </a:rPr>
                <a:t>P5</a:t>
              </a:r>
              <a:endParaRPr lang="en-US" sz="1100">
                <a:latin typeface="Calibri" pitchFamily="34" charset="0"/>
              </a:endParaRPr>
            </a:p>
          </p:txBody>
        </p:sp>
        <p:sp>
          <p:nvSpPr>
            <p:cNvPr id="16390" name="Text Box 168"/>
            <p:cNvSpPr txBox="1">
              <a:spLocks noChangeArrowheads="1"/>
            </p:cNvSpPr>
            <p:nvPr/>
          </p:nvSpPr>
          <p:spPr bwMode="auto">
            <a:xfrm>
              <a:off x="0" y="0"/>
              <a:ext cx="3890983"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كيان المبنى (</a:t>
              </a:r>
              <a:r>
                <a:rPr lang="ar-SA" sz="1100" b="1" u="sng"/>
                <a:t>رقم المبنى</a:t>
              </a:r>
              <a:r>
                <a:rPr lang="ar-SA" sz="1100" b="1"/>
                <a:t>)	   علاقة يشرف	                 كيان المهندس (</a:t>
              </a:r>
              <a:r>
                <a:rPr lang="ar-SA" sz="1100" b="1" u="sng"/>
                <a:t>رقم المهندس</a:t>
              </a:r>
              <a:r>
                <a:rPr lang="ar-SA" sz="1100" b="1"/>
                <a:t>)</a:t>
              </a:r>
              <a:endParaRPr lang="en-US" sz="1100"/>
            </a:p>
          </p:txBody>
        </p:sp>
        <p:cxnSp>
          <p:nvCxnSpPr>
            <p:cNvPr id="16391" name="AutoShape 169"/>
            <p:cNvCxnSpPr>
              <a:cxnSpLocks noChangeShapeType="1"/>
            </p:cNvCxnSpPr>
            <p:nvPr/>
          </p:nvCxnSpPr>
          <p:spPr bwMode="auto">
            <a:xfrm>
              <a:off x="807396" y="554476"/>
              <a:ext cx="2301091"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6392" name="AutoShape 170"/>
            <p:cNvCxnSpPr>
              <a:cxnSpLocks noChangeShapeType="1"/>
            </p:cNvCxnSpPr>
            <p:nvPr/>
          </p:nvCxnSpPr>
          <p:spPr bwMode="auto">
            <a:xfrm>
              <a:off x="807396" y="1225685"/>
              <a:ext cx="2300659"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6393" name="AutoShape 172"/>
            <p:cNvCxnSpPr>
              <a:cxnSpLocks noChangeShapeType="1"/>
            </p:cNvCxnSpPr>
            <p:nvPr/>
          </p:nvCxnSpPr>
          <p:spPr bwMode="auto">
            <a:xfrm>
              <a:off x="807396" y="612842"/>
              <a:ext cx="2301524" cy="362004"/>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16394" name="AutoShape 171"/>
            <p:cNvSpPr>
              <a:spLocks noChangeArrowheads="1"/>
            </p:cNvSpPr>
            <p:nvPr/>
          </p:nvSpPr>
          <p:spPr bwMode="auto">
            <a:xfrm>
              <a:off x="1634247" y="389106"/>
              <a:ext cx="638810" cy="1010920"/>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16396" name="~PP91031.WAV">
            <a:hlinkClick r:id="" action="ppaction://media"/>
          </p:cNvPr>
          <p:cNvPicPr>
            <a:picLocks noRot="1" noChangeAspect="1" noChangeArrowheads="1"/>
          </p:cNvPicPr>
          <p:nvPr>
            <a:wavAudioFile r:embed="rId1" name="~PP995.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639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639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العديد </a:t>
            </a:r>
            <a:r>
              <a:rPr lang="en-GB" sz="3200" b="1">
                <a:solidFill>
                  <a:srgbClr val="0033CC"/>
                </a:solidFill>
                <a:latin typeface="Traditional Arabic" pitchFamily="18" charset="-78"/>
                <a:cs typeface="Traditional Arabic" pitchFamily="18" charset="-78"/>
              </a:rPr>
              <a:t>One-to-Many Relationship</a:t>
            </a:r>
            <a:endParaRPr lang="ar-SA" sz="3200" b="1">
              <a:solidFill>
                <a:srgbClr val="0033CC"/>
              </a:solidFill>
              <a:latin typeface="Traditional Arabic" pitchFamily="18" charset="-78"/>
              <a:cs typeface="Traditional Arabic" pitchFamily="18" charset="-78"/>
            </a:endParaRPr>
          </a:p>
        </p:txBody>
      </p:sp>
      <p:sp>
        <p:nvSpPr>
          <p:cNvPr id="1843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600">
                <a:latin typeface="Traditional Arabic" pitchFamily="18" charset="-78"/>
                <a:cs typeface="Traditional Arabic" pitchFamily="18" charset="-78"/>
              </a:rPr>
              <a:t>من الشكل نلاحظ </a:t>
            </a:r>
            <a:r>
              <a:rPr lang="ar-SA" sz="2600" b="1">
                <a:latin typeface="Traditional Arabic" pitchFamily="18" charset="-78"/>
                <a:cs typeface="Traditional Arabic" pitchFamily="18" charset="-78"/>
              </a:rPr>
              <a:t>المهندس قد لا يشرف على مبنى (صفر 0)</a:t>
            </a:r>
            <a:r>
              <a:rPr lang="ar-SA" sz="2600">
                <a:latin typeface="Traditional Arabic" pitchFamily="18" charset="-78"/>
                <a:cs typeface="Traditional Arabic" pitchFamily="18" charset="-78"/>
              </a:rPr>
              <a:t> يتكون لدينا قيد مشاركة اختياري (خط مفرد) بين كيان المهندس والعلاقة يشرف، </a:t>
            </a:r>
            <a:r>
              <a:rPr lang="ar-SA" sz="2600" b="1">
                <a:latin typeface="Traditional Arabic" pitchFamily="18" charset="-78"/>
                <a:cs typeface="Traditional Arabic" pitchFamily="18" charset="-78"/>
              </a:rPr>
              <a:t>أو يشرف على أكثر من مبنى</a:t>
            </a:r>
            <a:r>
              <a:rPr lang="ar-SA" sz="2600">
                <a:latin typeface="Traditional Arabic" pitchFamily="18" charset="-78"/>
                <a:cs typeface="Traditional Arabic" pitchFamily="18" charset="-78"/>
              </a:rPr>
              <a:t> نتحصل منها على قيمة قيد الأصل </a:t>
            </a:r>
            <a:r>
              <a:rPr lang="en-GB" sz="2600">
                <a:latin typeface="Traditional Arabic" pitchFamily="18" charset="-78"/>
                <a:cs typeface="Traditional Arabic" pitchFamily="18" charset="-78"/>
              </a:rPr>
              <a:t>N</a:t>
            </a:r>
            <a:r>
              <a:rPr lang="ar-SA" sz="2600">
                <a:latin typeface="Traditional Arabic" pitchFamily="18" charset="-78"/>
                <a:cs typeface="Traditional Arabic" pitchFamily="18" charset="-78"/>
              </a:rPr>
              <a:t> توضع بجانب كيان المبنى.</a:t>
            </a:r>
            <a:endParaRPr lang="en-US" sz="2600">
              <a:latin typeface="Traditional Arabic" pitchFamily="18" charset="-78"/>
              <a:cs typeface="Traditional Arabic" pitchFamily="18" charset="-78"/>
            </a:endParaRPr>
          </a:p>
          <a:p>
            <a:pPr algn="just" rtl="1"/>
            <a:r>
              <a:rPr lang="ar-SA" sz="2600">
                <a:latin typeface="Traditional Arabic" pitchFamily="18" charset="-78"/>
                <a:cs typeface="Traditional Arabic" pitchFamily="18" charset="-78"/>
              </a:rPr>
              <a:t>من الشكل نلاحظ </a:t>
            </a:r>
            <a:r>
              <a:rPr lang="ar-SA" sz="2600" b="1">
                <a:latin typeface="Traditional Arabic" pitchFamily="18" charset="-78"/>
                <a:cs typeface="Traditional Arabic" pitchFamily="18" charset="-78"/>
              </a:rPr>
              <a:t>المبنى قد لا يشرف عليه مهندس (صفر 0) </a:t>
            </a:r>
            <a:r>
              <a:rPr lang="ar-SA" sz="2600">
                <a:latin typeface="Traditional Arabic" pitchFamily="18" charset="-78"/>
                <a:cs typeface="Traditional Arabic" pitchFamily="18" charset="-78"/>
              </a:rPr>
              <a:t>يتكون لدينا قيد مشاركة اختياري (خط مفرد) بين كيان المبنى والعلاقة يشرف، </a:t>
            </a:r>
            <a:r>
              <a:rPr lang="ar-SA" sz="2600" b="1">
                <a:latin typeface="Traditional Arabic" pitchFamily="18" charset="-78"/>
                <a:cs typeface="Traditional Arabic" pitchFamily="18" charset="-78"/>
              </a:rPr>
              <a:t>أو يشرف عليه مهندس واحد</a:t>
            </a:r>
            <a:r>
              <a:rPr lang="ar-SA" sz="2600">
                <a:latin typeface="Traditional Arabic" pitchFamily="18" charset="-78"/>
                <a:cs typeface="Traditional Arabic" pitchFamily="18" charset="-78"/>
              </a:rPr>
              <a:t> نتحصل منها على</a:t>
            </a:r>
            <a:r>
              <a:rPr lang="ar-SA" sz="2600" b="1">
                <a:latin typeface="Traditional Arabic" pitchFamily="18" charset="-78"/>
                <a:cs typeface="Traditional Arabic" pitchFamily="18" charset="-78"/>
              </a:rPr>
              <a:t> </a:t>
            </a:r>
            <a:r>
              <a:rPr lang="ar-SA" sz="2600">
                <a:latin typeface="Traditional Arabic" pitchFamily="18" charset="-78"/>
                <a:cs typeface="Traditional Arabic" pitchFamily="18" charset="-78"/>
              </a:rPr>
              <a:t>قيمة قيد الأصل 1 توضع بجانب كيان المهندس. يتم تمثيل العلاقة بين الكيانين كما في الشكل التالي:</a:t>
            </a:r>
          </a:p>
        </p:txBody>
      </p:sp>
      <p:grpSp>
        <p:nvGrpSpPr>
          <p:cNvPr id="18437" name="Group 11"/>
          <p:cNvGrpSpPr>
            <a:grpSpLocks/>
          </p:cNvGrpSpPr>
          <p:nvPr/>
        </p:nvGrpSpPr>
        <p:grpSpPr bwMode="auto">
          <a:xfrm>
            <a:off x="2360613" y="1196975"/>
            <a:ext cx="5214937" cy="1444625"/>
            <a:chOff x="0" y="0"/>
            <a:chExt cx="3949430" cy="1445544"/>
          </a:xfrm>
        </p:grpSpPr>
        <p:sp>
          <p:nvSpPr>
            <p:cNvPr id="18445" name="Rectangle 12"/>
            <p:cNvSpPr>
              <a:spLocks noChangeArrowheads="1"/>
            </p:cNvSpPr>
            <p:nvPr/>
          </p:nvSpPr>
          <p:spPr bwMode="auto">
            <a:xfrm>
              <a:off x="0" y="379379"/>
              <a:ext cx="1396365" cy="101092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en-GB" sz="1400" b="1">
                  <a:latin typeface="Calibri" pitchFamily="34" charset="0"/>
                </a:rPr>
                <a:t>E7</a:t>
              </a:r>
              <a:endParaRPr lang="en-US" sz="1100">
                <a:latin typeface="Calibri" pitchFamily="34" charset="0"/>
              </a:endParaRPr>
            </a:p>
            <a:p>
              <a:pPr algn="ctr">
                <a:lnSpc>
                  <a:spcPct val="107000"/>
                </a:lnSpc>
                <a:spcAft>
                  <a:spcPts val="800"/>
                </a:spcAft>
              </a:pPr>
              <a:r>
                <a:rPr lang="en-GB" sz="1400" b="1">
                  <a:latin typeface="Calibri" pitchFamily="34" charset="0"/>
                </a:rPr>
                <a:t>E8</a:t>
              </a:r>
              <a:endParaRPr lang="en-US" sz="1100">
                <a:latin typeface="Calibri" pitchFamily="34" charset="0"/>
              </a:endParaRPr>
            </a:p>
            <a:p>
              <a:pPr algn="ctr">
                <a:lnSpc>
                  <a:spcPct val="107000"/>
                </a:lnSpc>
                <a:spcAft>
                  <a:spcPts val="800"/>
                </a:spcAft>
              </a:pPr>
              <a:r>
                <a:rPr lang="en-GB" sz="1400" b="1">
                  <a:latin typeface="Calibri" pitchFamily="34" charset="0"/>
                </a:rPr>
                <a:t>E9</a:t>
              </a:r>
              <a:endParaRPr lang="en-US" sz="1100">
                <a:latin typeface="Calibri" pitchFamily="34" charset="0"/>
              </a:endParaRPr>
            </a:p>
          </p:txBody>
        </p:sp>
        <p:sp>
          <p:nvSpPr>
            <p:cNvPr id="18446" name="Rectangle 13"/>
            <p:cNvSpPr>
              <a:spLocks noChangeArrowheads="1"/>
            </p:cNvSpPr>
            <p:nvPr/>
          </p:nvSpPr>
          <p:spPr bwMode="auto">
            <a:xfrm>
              <a:off x="2558375" y="379379"/>
              <a:ext cx="1391055" cy="1066165"/>
            </a:xfrm>
            <a:prstGeom prst="rect">
              <a:avLst/>
            </a:prstGeom>
            <a:solidFill>
              <a:srgbClr val="FFFFFF"/>
            </a:solidFill>
            <a:ln w="19050">
              <a:solidFill>
                <a:schemeClr val="accent1"/>
              </a:solidFill>
              <a:miter lim="800000"/>
              <a:headEnd/>
              <a:tailEnd/>
            </a:ln>
          </p:spPr>
          <p:txBody>
            <a:bodyPr/>
            <a:lstStyle/>
            <a:p>
              <a:pPr algn="ctr">
                <a:lnSpc>
                  <a:spcPct val="107000"/>
                </a:lnSpc>
              </a:pPr>
              <a:r>
                <a:rPr lang="en-GB" sz="1400" b="1">
                  <a:latin typeface="Calibri" pitchFamily="34" charset="0"/>
                </a:rPr>
                <a:t>P2</a:t>
              </a:r>
              <a:endParaRPr lang="en-US" sz="1100">
                <a:latin typeface="Calibri" pitchFamily="34" charset="0"/>
              </a:endParaRPr>
            </a:p>
            <a:p>
              <a:pPr algn="ctr">
                <a:lnSpc>
                  <a:spcPct val="107000"/>
                </a:lnSpc>
              </a:pPr>
              <a:r>
                <a:rPr lang="en-GB" sz="1400" b="1">
                  <a:latin typeface="Calibri" pitchFamily="34" charset="0"/>
                </a:rPr>
                <a:t>P3</a:t>
              </a:r>
              <a:endParaRPr lang="en-US" sz="1100">
                <a:latin typeface="Calibri" pitchFamily="34" charset="0"/>
              </a:endParaRPr>
            </a:p>
            <a:p>
              <a:pPr algn="ctr">
                <a:lnSpc>
                  <a:spcPct val="107000"/>
                </a:lnSpc>
              </a:pPr>
              <a:r>
                <a:rPr lang="en-GB" sz="1400" b="1">
                  <a:latin typeface="Calibri" pitchFamily="34" charset="0"/>
                </a:rPr>
                <a:t>P4</a:t>
              </a:r>
              <a:endParaRPr lang="en-US" sz="1100">
                <a:latin typeface="Calibri" pitchFamily="34" charset="0"/>
              </a:endParaRPr>
            </a:p>
            <a:p>
              <a:pPr algn="ctr">
                <a:lnSpc>
                  <a:spcPct val="107000"/>
                </a:lnSpc>
              </a:pPr>
              <a:r>
                <a:rPr lang="en-GB" sz="1400" b="1">
                  <a:latin typeface="Calibri" pitchFamily="34" charset="0"/>
                </a:rPr>
                <a:t>P5</a:t>
              </a:r>
              <a:endParaRPr lang="en-US" sz="1100">
                <a:latin typeface="Calibri" pitchFamily="34" charset="0"/>
              </a:endParaRPr>
            </a:p>
          </p:txBody>
        </p:sp>
        <p:sp>
          <p:nvSpPr>
            <p:cNvPr id="18447" name="Text Box 168"/>
            <p:cNvSpPr txBox="1">
              <a:spLocks noChangeArrowheads="1"/>
            </p:cNvSpPr>
            <p:nvPr/>
          </p:nvSpPr>
          <p:spPr bwMode="auto">
            <a:xfrm>
              <a:off x="0" y="0"/>
              <a:ext cx="3890983" cy="27559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ar-SA" sz="1100" b="1"/>
                <a:t>كيان المبنى (</a:t>
              </a:r>
              <a:r>
                <a:rPr lang="ar-SA" sz="1100" b="1" u="sng"/>
                <a:t>رقم المبنى</a:t>
              </a:r>
              <a:r>
                <a:rPr lang="ar-SA" sz="1100" b="1"/>
                <a:t>)	   علاقة يشرف	                 كيان المهندس (</a:t>
              </a:r>
              <a:r>
                <a:rPr lang="ar-SA" sz="1100" b="1" u="sng"/>
                <a:t>رقم المهندس</a:t>
              </a:r>
              <a:r>
                <a:rPr lang="ar-SA" sz="1100" b="1"/>
                <a:t>)</a:t>
              </a:r>
              <a:endParaRPr lang="en-US" sz="1100"/>
            </a:p>
          </p:txBody>
        </p:sp>
        <p:cxnSp>
          <p:nvCxnSpPr>
            <p:cNvPr id="18448" name="AutoShape 169"/>
            <p:cNvCxnSpPr>
              <a:cxnSpLocks noChangeShapeType="1"/>
            </p:cNvCxnSpPr>
            <p:nvPr/>
          </p:nvCxnSpPr>
          <p:spPr bwMode="auto">
            <a:xfrm>
              <a:off x="807396" y="554476"/>
              <a:ext cx="2301091"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8449" name="AutoShape 170"/>
            <p:cNvCxnSpPr>
              <a:cxnSpLocks noChangeShapeType="1"/>
            </p:cNvCxnSpPr>
            <p:nvPr/>
          </p:nvCxnSpPr>
          <p:spPr bwMode="auto">
            <a:xfrm>
              <a:off x="807396" y="1225685"/>
              <a:ext cx="2300659" cy="0"/>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cxnSp>
          <p:nvCxnSpPr>
            <p:cNvPr id="18450" name="AutoShape 172"/>
            <p:cNvCxnSpPr>
              <a:cxnSpLocks noChangeShapeType="1"/>
            </p:cNvCxnSpPr>
            <p:nvPr/>
          </p:nvCxnSpPr>
          <p:spPr bwMode="auto">
            <a:xfrm>
              <a:off x="807396" y="612842"/>
              <a:ext cx="2301524" cy="362004"/>
            </a:xfrm>
            <a:prstGeom prst="straightConnector1">
              <a:avLst/>
            </a:prstGeom>
            <a:noFill/>
            <a:ln w="12700">
              <a:solidFill>
                <a:srgbClr val="000000"/>
              </a:solidFill>
              <a:round/>
              <a:headEnd type="diamond" w="med" len="med"/>
              <a:tailEnd type="diamond" w="med" len="med"/>
            </a:ln>
            <a:extLst>
              <a:ext uri="{909E8E84-426E-40DD-AFC4-6F175D3DCCD1}">
                <a14:hiddenFill xmlns:a14="http://schemas.microsoft.com/office/drawing/2010/main">
                  <a:noFill/>
                </a14:hiddenFill>
              </a:ext>
            </a:extLst>
          </p:spPr>
        </p:cxnSp>
        <p:sp>
          <p:nvSpPr>
            <p:cNvPr id="18451" name="AutoShape 171"/>
            <p:cNvSpPr>
              <a:spLocks noChangeArrowheads="1"/>
            </p:cNvSpPr>
            <p:nvPr/>
          </p:nvSpPr>
          <p:spPr bwMode="auto">
            <a:xfrm>
              <a:off x="1634247" y="389106"/>
              <a:ext cx="638810" cy="1010920"/>
            </a:xfrm>
            <a:prstGeom prst="diamond">
              <a:avLst/>
            </a:prstGeom>
            <a:solidFill>
              <a:srgbClr val="FFFFFF"/>
            </a:solidFill>
            <a:ln w="19050">
              <a:solidFill>
                <a:schemeClr val="accent1"/>
              </a:solidFill>
              <a:miter lim="800000"/>
              <a:headEnd/>
              <a:tailEnd/>
            </a:ln>
          </p:spPr>
          <p:txBody>
            <a:bodyPr/>
            <a:lstStyle/>
            <a:p>
              <a:endParaRPr lang="en-US">
                <a:latin typeface="Calibri" pitchFamily="34" charset="0"/>
              </a:endParaRPr>
            </a:p>
          </p:txBody>
        </p:sp>
      </p:grpSp>
      <p:pic>
        <p:nvPicPr>
          <p:cNvPr id="18453" name="~PP31046.WAV">
            <a:hlinkClick r:id="" action="ppaction://media"/>
          </p:cNvPr>
          <p:cNvPicPr>
            <a:picLocks noRot="1" noChangeAspect="1" noChangeArrowheads="1"/>
          </p:cNvPicPr>
          <p:nvPr>
            <a:wavAudioFile r:embed="rId2" name="~PP3041.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84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845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lnSpc>
                <a:spcPct val="150000"/>
              </a:lnSpc>
            </a:pPr>
            <a:r>
              <a:rPr lang="ar-SA" sz="3200" b="1">
                <a:solidFill>
                  <a:srgbClr val="0033CC"/>
                </a:solidFill>
                <a:latin typeface="Traditional Arabic" pitchFamily="18" charset="-78"/>
                <a:cs typeface="Traditional Arabic" pitchFamily="18" charset="-78"/>
              </a:rPr>
              <a:t>علاقة واحد إلى العديد </a:t>
            </a:r>
            <a:r>
              <a:rPr lang="en-GB" sz="3200" b="1">
                <a:solidFill>
                  <a:srgbClr val="0033CC"/>
                </a:solidFill>
                <a:latin typeface="Traditional Arabic" pitchFamily="18" charset="-78"/>
                <a:cs typeface="Traditional Arabic" pitchFamily="18" charset="-78"/>
              </a:rPr>
              <a:t>One-to-Many Relationship</a:t>
            </a:r>
            <a:endParaRPr lang="ar-SA" sz="3200" b="1">
              <a:solidFill>
                <a:srgbClr val="0033CC"/>
              </a:solidFill>
              <a:latin typeface="Traditional Arabic" pitchFamily="18" charset="-78"/>
              <a:cs typeface="Traditional Arabic" pitchFamily="18" charset="-78"/>
            </a:endParaRPr>
          </a:p>
        </p:txBody>
      </p:sp>
      <p:sp>
        <p:nvSpPr>
          <p:cNvPr id="2048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endParaRPr lang="ar-SA" sz="2800">
              <a:latin typeface="Traditional Arabic" pitchFamily="18" charset="-78"/>
              <a:cs typeface="Traditional Arabic" pitchFamily="18" charset="-78"/>
            </a:endParaRPr>
          </a:p>
          <a:p>
            <a:pPr algn="just" rtl="1"/>
            <a:r>
              <a:rPr lang="ar-SA" sz="2800">
                <a:latin typeface="Traditional Arabic" pitchFamily="18" charset="-78"/>
                <a:cs typeface="Traditional Arabic" pitchFamily="18" charset="-78"/>
              </a:rPr>
              <a:t>وبناءً على قيمة قيد الأصل يتم توضيح كيف يتم الحصول على العلاقة في مخطط </a:t>
            </a:r>
            <a:r>
              <a:rPr lang="en-GB" sz="2800">
                <a:latin typeface="Traditional Arabic" pitchFamily="18" charset="-78"/>
                <a:cs typeface="Traditional Arabic" pitchFamily="18" charset="-78"/>
              </a:rPr>
              <a:t>ER</a:t>
            </a:r>
            <a:r>
              <a:rPr lang="ar-SA" sz="2800">
                <a:latin typeface="Traditional Arabic" pitchFamily="18" charset="-78"/>
                <a:cs typeface="Traditional Arabic" pitchFamily="18" charset="-78"/>
              </a:rPr>
              <a:t> كما في الشكل، نلاحظ من جهة كيان المهندس، مهندس قد لا يُشرف أو يُشرف على أكثر من مبنى، نتحصل منها على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ومن جهة كيان المبنى، قد يُشرف على المبنى مهندس واحد فقط (1)، أو لا يُشرف عليه، نتحصل منها على "1". وبالتالي لنتحصل على نوع العلاقة واحد إلى العديد (1:</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a:t>
            </a:r>
          </a:p>
        </p:txBody>
      </p:sp>
      <p:grpSp>
        <p:nvGrpSpPr>
          <p:cNvPr id="20483" name="Group 19"/>
          <p:cNvGrpSpPr>
            <a:grpSpLocks/>
          </p:cNvGrpSpPr>
          <p:nvPr/>
        </p:nvGrpSpPr>
        <p:grpSpPr bwMode="auto">
          <a:xfrm>
            <a:off x="2408238" y="1196975"/>
            <a:ext cx="5065712" cy="1339850"/>
            <a:chOff x="0" y="0"/>
            <a:chExt cx="3939391" cy="1339751"/>
          </a:xfrm>
        </p:grpSpPr>
        <p:sp>
          <p:nvSpPr>
            <p:cNvPr id="21" name="AutoShape 155"/>
            <p:cNvSpPr>
              <a:spLocks noChangeArrowheads="1"/>
            </p:cNvSpPr>
            <p:nvPr/>
          </p:nvSpPr>
          <p:spPr bwMode="auto">
            <a:xfrm>
              <a:off x="2033274" y="0"/>
              <a:ext cx="1527116" cy="498438"/>
            </a:xfrm>
            <a:prstGeom prst="wedgeRoundRectCallout">
              <a:avLst>
                <a:gd name="adj1" fmla="val -19889"/>
                <a:gd name="adj2" fmla="val 112797"/>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المهندس قد لا يُشرف أو يُشرف على أكثر من مبنى.</a:t>
              </a:r>
              <a:endParaRPr lang="en-US" sz="1100">
                <a:ea typeface="Calibri"/>
                <a:cs typeface="Arial"/>
              </a:endParaRPr>
            </a:p>
            <a:p>
              <a:pPr algn="just" rtl="1" fontAlgn="auto">
                <a:lnSpc>
                  <a:spcPct val="107000"/>
                </a:lnSpc>
                <a:spcBef>
                  <a:spcPts val="0"/>
                </a:spcBef>
                <a:spcAft>
                  <a:spcPts val="800"/>
                </a:spcAft>
                <a:defRPr/>
              </a:pPr>
              <a:r>
                <a:rPr lang="en-GB" sz="1100">
                  <a:ea typeface="Calibri"/>
                  <a:cs typeface="Arial"/>
                </a:rPr>
                <a:t> </a:t>
              </a:r>
              <a:endParaRPr lang="en-US" sz="1100">
                <a:ea typeface="Calibri"/>
                <a:cs typeface="Arial"/>
              </a:endParaRPr>
            </a:p>
          </p:txBody>
        </p:sp>
        <p:sp>
          <p:nvSpPr>
            <p:cNvPr id="22" name="AutoShape 157"/>
            <p:cNvSpPr>
              <a:spLocks noChangeArrowheads="1"/>
            </p:cNvSpPr>
            <p:nvPr/>
          </p:nvSpPr>
          <p:spPr bwMode="auto">
            <a:xfrm>
              <a:off x="97528" y="9524"/>
              <a:ext cx="1757973" cy="507962"/>
            </a:xfrm>
            <a:prstGeom prst="wedgeRoundRectCallout">
              <a:avLst>
                <a:gd name="adj1" fmla="val 22482"/>
                <a:gd name="adj2" fmla="val 107016"/>
                <a:gd name="adj3" fmla="val 16667"/>
              </a:avLst>
            </a:prstGeom>
            <a:ln>
              <a:headEnd/>
              <a:tailEnd/>
            </a:ln>
          </p:spPr>
          <p:style>
            <a:lnRef idx="2">
              <a:schemeClr val="accent6"/>
            </a:lnRef>
            <a:fillRef idx="1">
              <a:schemeClr val="lt1"/>
            </a:fillRef>
            <a:effectRef idx="0">
              <a:schemeClr val="accent6"/>
            </a:effectRef>
            <a:fontRef idx="minor">
              <a:schemeClr val="dk1"/>
            </a:fontRef>
          </p:style>
          <p:txBody>
            <a:bodyPr upright="1"/>
            <a:lstStyle/>
            <a:p>
              <a:pPr algn="just" rtl="1" fontAlgn="auto">
                <a:lnSpc>
                  <a:spcPct val="107000"/>
                </a:lnSpc>
                <a:spcBef>
                  <a:spcPts val="0"/>
                </a:spcBef>
                <a:spcAft>
                  <a:spcPts val="800"/>
                </a:spcAft>
                <a:defRPr/>
              </a:pPr>
              <a:r>
                <a:rPr lang="ar-SA" sz="1100">
                  <a:ea typeface="Calibri"/>
                </a:rPr>
                <a:t>المبنى قد لا يتم  الاشراف عليه أو يُشرف عليه مهندس واحد فقط</a:t>
              </a:r>
              <a:endParaRPr lang="en-US" sz="1100">
                <a:ea typeface="Calibri"/>
                <a:cs typeface="Arial"/>
              </a:endParaRPr>
            </a:p>
            <a:p>
              <a:pPr algn="just" rtl="1" fontAlgn="auto">
                <a:lnSpc>
                  <a:spcPct val="107000"/>
                </a:lnSpc>
                <a:spcBef>
                  <a:spcPts val="0"/>
                </a:spcBef>
                <a:spcAft>
                  <a:spcPts val="800"/>
                </a:spcAft>
                <a:defRPr/>
              </a:pPr>
              <a:r>
                <a:rPr lang="en-GB" sz="1100">
                  <a:ea typeface="Calibri"/>
                  <a:cs typeface="Arial"/>
                </a:rPr>
                <a:t> </a:t>
              </a:r>
              <a:endParaRPr lang="en-US" sz="1100">
                <a:ea typeface="Calibri"/>
                <a:cs typeface="Arial"/>
              </a:endParaRPr>
            </a:p>
          </p:txBody>
        </p:sp>
        <p:cxnSp>
          <p:nvCxnSpPr>
            <p:cNvPr id="20486" name="AutoShape 309"/>
            <p:cNvCxnSpPr>
              <a:cxnSpLocks noChangeShapeType="1"/>
            </p:cNvCxnSpPr>
            <p:nvPr/>
          </p:nvCxnSpPr>
          <p:spPr bwMode="auto">
            <a:xfrm>
              <a:off x="933855" y="1011677"/>
              <a:ext cx="2056130"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20487" name="Rectangle 23"/>
            <p:cNvSpPr>
              <a:spLocks noChangeArrowheads="1"/>
            </p:cNvSpPr>
            <p:nvPr/>
          </p:nvSpPr>
          <p:spPr bwMode="auto">
            <a:xfrm>
              <a:off x="0" y="797668"/>
              <a:ext cx="124015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المهندس</a:t>
              </a:r>
              <a:endParaRPr lang="en-US" sz="1100">
                <a:latin typeface="Calibri" pitchFamily="34" charset="0"/>
              </a:endParaRPr>
            </a:p>
          </p:txBody>
        </p:sp>
        <p:sp>
          <p:nvSpPr>
            <p:cNvPr id="20488" name="Text Box 320"/>
            <p:cNvSpPr txBox="1">
              <a:spLocks noChangeArrowheads="1"/>
            </p:cNvSpPr>
            <p:nvPr/>
          </p:nvSpPr>
          <p:spPr bwMode="auto">
            <a:xfrm>
              <a:off x="1245140" y="729574"/>
              <a:ext cx="143383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r" rtl="1">
                <a:lnSpc>
                  <a:spcPct val="107000"/>
                </a:lnSpc>
                <a:spcAft>
                  <a:spcPts val="800"/>
                </a:spcAft>
              </a:pPr>
              <a:r>
                <a:rPr lang="en-GB" sz="1100" b="1"/>
                <a:t>N</a:t>
              </a:r>
              <a:r>
                <a:rPr lang="ar-SA" sz="1100" b="1"/>
                <a:t>	               </a:t>
              </a:r>
              <a:r>
                <a:rPr lang="en-GB" sz="1100" b="1"/>
                <a:t>  </a:t>
              </a:r>
              <a:r>
                <a:rPr lang="en-GB" sz="1100" b="1">
                  <a:latin typeface="Arial" pitchFamily="34" charset="0"/>
                </a:rPr>
                <a:t> </a:t>
              </a:r>
              <a:r>
                <a:rPr lang="en-GB" sz="1100" b="1"/>
                <a:t>1</a:t>
              </a:r>
              <a:endParaRPr lang="en-US" sz="1100"/>
            </a:p>
          </p:txBody>
        </p:sp>
        <p:sp>
          <p:nvSpPr>
            <p:cNvPr id="20489" name="AutoShape 319"/>
            <p:cNvSpPr>
              <a:spLocks noChangeArrowheads="1"/>
            </p:cNvSpPr>
            <p:nvPr/>
          </p:nvSpPr>
          <p:spPr bwMode="auto">
            <a:xfrm>
              <a:off x="1439693" y="667286"/>
              <a:ext cx="995045" cy="672465"/>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000" b="1">
                  <a:latin typeface="Calibri" pitchFamily="34" charset="0"/>
                </a:rPr>
                <a:t>يُشرف</a:t>
              </a:r>
              <a:endParaRPr lang="en-US" sz="1100">
                <a:latin typeface="Calibri" pitchFamily="34" charset="0"/>
              </a:endParaRPr>
            </a:p>
          </p:txBody>
        </p:sp>
        <p:sp>
          <p:nvSpPr>
            <p:cNvPr id="20490" name="Rectangle 26"/>
            <p:cNvSpPr>
              <a:spLocks noChangeArrowheads="1"/>
            </p:cNvSpPr>
            <p:nvPr/>
          </p:nvSpPr>
          <p:spPr bwMode="auto">
            <a:xfrm>
              <a:off x="2675106" y="807396"/>
              <a:ext cx="126428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المبنى</a:t>
              </a:r>
              <a:endParaRPr lang="en-US" sz="1100">
                <a:latin typeface="Calibri" pitchFamily="34" charset="0"/>
              </a:endParaRPr>
            </a:p>
          </p:txBody>
        </p:sp>
      </p:grpSp>
      <p:pic>
        <p:nvPicPr>
          <p:cNvPr id="20494" name="~PP51046.WAV">
            <a:hlinkClick r:id="" action="ppaction://media"/>
          </p:cNvPr>
          <p:cNvPicPr>
            <a:picLocks noRot="1" noChangeAspect="1" noChangeArrowheads="1"/>
          </p:cNvPicPr>
          <p:nvPr>
            <a:wavAudioFile r:embed="rId1" name="~PP52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049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049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07.5|3.1|0.4|0.3|0.3|0.4|0.2|0.3|0.3|0.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4802</TotalTime>
  <Words>3403</Words>
  <Application>Microsoft Office PowerPoint</Application>
  <PresentationFormat>A4 Paper (210x297 mm)</PresentationFormat>
  <Paragraphs>446</Paragraphs>
  <Slides>32</Slides>
  <Notes>30</Notes>
  <HiddenSlides>0</HiddenSlides>
  <MMClips>32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Calibri</vt:lpstr>
      <vt:lpstr>Arial</vt:lpstr>
      <vt:lpstr>PT Bold Heading</vt:lpstr>
      <vt:lpstr>Traditional Arabic</vt:lpstr>
      <vt:lpstr>Wingdings 3</vt:lpstr>
      <vt:lpstr>Century Schoolbook</vt:lpstr>
      <vt:lpstr>Aharoni</vt:lpstr>
      <vt:lpstr>Office Theme</vt:lpstr>
      <vt:lpstr>جامعة طرابلس كلية تقنية المعلومات</vt:lpstr>
      <vt:lpstr>مواضيع المحاضرة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Rudwan</dc:creator>
  <cp:lastModifiedBy>Hassan</cp:lastModifiedBy>
  <cp:revision>807</cp:revision>
  <dcterms:created xsi:type="dcterms:W3CDTF">2012-11-26T07:16:59Z</dcterms:created>
  <dcterms:modified xsi:type="dcterms:W3CDTF">2021-03-25T15:27:01Z</dcterms:modified>
</cp:coreProperties>
</file>

<file path=docProps/thumbnail.jpeg>
</file>